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50"/>
  </p:notesMasterIdLst>
  <p:handoutMasterIdLst>
    <p:handoutMasterId r:id="rId51"/>
  </p:handoutMasterIdLst>
  <p:sldIdLst>
    <p:sldId id="291" r:id="rId8"/>
    <p:sldId id="347" r:id="rId9"/>
    <p:sldId id="300" r:id="rId10"/>
    <p:sldId id="348" r:id="rId11"/>
    <p:sldId id="331" r:id="rId12"/>
    <p:sldId id="349" r:id="rId13"/>
    <p:sldId id="350" r:id="rId14"/>
    <p:sldId id="329" r:id="rId15"/>
    <p:sldId id="351" r:id="rId16"/>
    <p:sldId id="305" r:id="rId17"/>
    <p:sldId id="307" r:id="rId18"/>
    <p:sldId id="304" r:id="rId19"/>
    <p:sldId id="306" r:id="rId20"/>
    <p:sldId id="308" r:id="rId21"/>
    <p:sldId id="352" r:id="rId22"/>
    <p:sldId id="312" r:id="rId23"/>
    <p:sldId id="353" r:id="rId24"/>
    <p:sldId id="309" r:id="rId25"/>
    <p:sldId id="355" r:id="rId26"/>
    <p:sldId id="333" r:id="rId27"/>
    <p:sldId id="311" r:id="rId28"/>
    <p:sldId id="313" r:id="rId29"/>
    <p:sldId id="336" r:id="rId30"/>
    <p:sldId id="315" r:id="rId31"/>
    <p:sldId id="334" r:id="rId32"/>
    <p:sldId id="316" r:id="rId33"/>
    <p:sldId id="314" r:id="rId34"/>
    <p:sldId id="337" r:id="rId35"/>
    <p:sldId id="318" r:id="rId36"/>
    <p:sldId id="335" r:id="rId37"/>
    <p:sldId id="319" r:id="rId38"/>
    <p:sldId id="320" r:id="rId39"/>
    <p:sldId id="340" r:id="rId40"/>
    <p:sldId id="321" r:id="rId41"/>
    <p:sldId id="338" r:id="rId42"/>
    <p:sldId id="322" r:id="rId43"/>
    <p:sldId id="341" r:id="rId44"/>
    <p:sldId id="342" r:id="rId45"/>
    <p:sldId id="339" r:id="rId46"/>
    <p:sldId id="301" r:id="rId47"/>
    <p:sldId id="354" r:id="rId48"/>
    <p:sldId id="279" r:id="rId49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749"/>
    <a:srgbClr val="006C92"/>
    <a:srgbClr val="13294A"/>
    <a:srgbClr val="FFFFFF"/>
    <a:srgbClr val="13294B"/>
    <a:srgbClr val="182B2B"/>
    <a:srgbClr val="005783"/>
    <a:srgbClr val="007DBA"/>
    <a:srgbClr val="006A96"/>
    <a:srgbClr val="FC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8" autoAdjust="0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616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mbounthavong\Dropbox\Interesting%20things%20to%20read\Confounders\Birth%20order%20and%20down%20syndrome\Tabl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Down syndrome rates per 100K live births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Sheet1!$D$17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Sheet1!$E$16:$I$16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Sheet1!$E$17:$I$17</c:f>
              <c:numCache>
                <c:formatCode>General</c:formatCode>
                <c:ptCount val="5"/>
                <c:pt idx="0">
                  <c:v>56.7</c:v>
                </c:pt>
                <c:pt idx="1">
                  <c:v>68.5</c:v>
                </c:pt>
                <c:pt idx="2">
                  <c:v>81.400000000000006</c:v>
                </c:pt>
                <c:pt idx="3">
                  <c:v>114.4</c:v>
                </c:pt>
                <c:pt idx="4">
                  <c:v>165.6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DD-0542-8786-DD6875B602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-27"/>
        <c:axId val="842245824"/>
        <c:axId val="842247504"/>
      </c:barChart>
      <c:catAx>
        <c:axId val="842245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Birth order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42247504"/>
        <c:crosses val="autoZero"/>
        <c:auto val="1"/>
        <c:lblAlgn val="ctr"/>
        <c:lblOffset val="100"/>
        <c:noMultiLvlLbl val="0"/>
      </c:catAx>
      <c:valAx>
        <c:axId val="8422475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842245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Down syndrome</a:t>
            </a:r>
            <a:r>
              <a:rPr lang="en-US" baseline="0">
                <a:latin typeface="Arial" panose="020B0604020202020204" pitchFamily="34" charset="0"/>
                <a:cs typeface="Arial" panose="020B0604020202020204" pitchFamily="34" charset="0"/>
              </a:rPr>
              <a:t> rates per 100K live births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Sheet1!$K$9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Sheet1!$J$10:$J$15</c:f>
              <c:strCache>
                <c:ptCount val="6"/>
                <c:pt idx="0">
                  <c:v>&lt;20</c:v>
                </c:pt>
                <c:pt idx="1">
                  <c:v>20-24</c:v>
                </c:pt>
                <c:pt idx="2">
                  <c:v>25-29</c:v>
                </c:pt>
                <c:pt idx="3">
                  <c:v>30-24</c:v>
                </c:pt>
                <c:pt idx="4">
                  <c:v>35-39</c:v>
                </c:pt>
                <c:pt idx="5">
                  <c:v>40+</c:v>
                </c:pt>
              </c:strCache>
            </c:strRef>
          </c:cat>
          <c:val>
            <c:numRef>
              <c:f>Sheet1!$K$10:$K$15</c:f>
              <c:numCache>
                <c:formatCode>General</c:formatCode>
                <c:ptCount val="6"/>
                <c:pt idx="0">
                  <c:v>43.2</c:v>
                </c:pt>
                <c:pt idx="1">
                  <c:v>42.8</c:v>
                </c:pt>
                <c:pt idx="2">
                  <c:v>51.2</c:v>
                </c:pt>
                <c:pt idx="3">
                  <c:v>86.6</c:v>
                </c:pt>
                <c:pt idx="4">
                  <c:v>263.8</c:v>
                </c:pt>
                <c:pt idx="5">
                  <c:v>858.9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A-9F46-814D-DAE2B98172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3"/>
        <c:axId val="850039824"/>
        <c:axId val="921014336"/>
      </c:barChart>
      <c:catAx>
        <c:axId val="850039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</a:t>
                </a:r>
                <a:r>
                  <a:rPr lang="en-US" baseline="0"/>
                  <a:t> age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1014336"/>
        <c:crosses val="autoZero"/>
        <c:auto val="1"/>
        <c:lblAlgn val="ctr"/>
        <c:lblOffset val="100"/>
        <c:noMultiLvlLbl val="0"/>
      </c:catAx>
      <c:valAx>
        <c:axId val="9210143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0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v>&lt;20</c:v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Strand_Mantel_1966!$E$10:$I$10</c:f>
              <c:numCache>
                <c:formatCode>General</c:formatCode>
                <c:ptCount val="5"/>
                <c:pt idx="0">
                  <c:v>46.9</c:v>
                </c:pt>
                <c:pt idx="1">
                  <c:v>36</c:v>
                </c:pt>
                <c:pt idx="2">
                  <c:v>20.7</c:v>
                </c:pt>
                <c:pt idx="3">
                  <c:v>45.3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45-AC4B-AC63-3AA853634AD9}"/>
            </c:ext>
          </c:extLst>
        </c:ser>
        <c:ser>
          <c:idx val="1"/>
          <c:order val="1"/>
          <c:tx>
            <c:v>20-24</c:v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Strand_Mantel_1966!$E$11:$I$11</c:f>
              <c:numCache>
                <c:formatCode>General</c:formatCode>
                <c:ptCount val="5"/>
                <c:pt idx="0">
                  <c:v>42.6</c:v>
                </c:pt>
                <c:pt idx="1">
                  <c:v>47.1</c:v>
                </c:pt>
                <c:pt idx="2">
                  <c:v>40.200000000000003</c:v>
                </c:pt>
                <c:pt idx="3">
                  <c:v>39.299999999999997</c:v>
                </c:pt>
                <c:pt idx="4">
                  <c:v>23.7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45-AC4B-AC63-3AA853634AD9}"/>
            </c:ext>
          </c:extLst>
        </c:ser>
        <c:ser>
          <c:idx val="2"/>
          <c:order val="2"/>
          <c:tx>
            <c:v>25-29</c:v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Strand_Mantel_1966!$E$12:$I$12</c:f>
              <c:numCache>
                <c:formatCode>General</c:formatCode>
                <c:ptCount val="5"/>
                <c:pt idx="0">
                  <c:v>53.3</c:v>
                </c:pt>
                <c:pt idx="1">
                  <c:v>51.3</c:v>
                </c:pt>
                <c:pt idx="2">
                  <c:v>51.7</c:v>
                </c:pt>
                <c:pt idx="3">
                  <c:v>48.6</c:v>
                </c:pt>
                <c:pt idx="4">
                  <c:v>51.3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645-AC4B-AC63-3AA853634AD9}"/>
            </c:ext>
          </c:extLst>
        </c:ser>
        <c:ser>
          <c:idx val="3"/>
          <c:order val="3"/>
          <c:tx>
            <c:v>30-34</c:v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Strand_Mantel_1966!$E$13:$I$13</c:f>
              <c:numCache>
                <c:formatCode>General</c:formatCode>
                <c:ptCount val="5"/>
                <c:pt idx="0">
                  <c:v>102.6</c:v>
                </c:pt>
                <c:pt idx="1">
                  <c:v>101.1</c:v>
                </c:pt>
                <c:pt idx="2">
                  <c:v>84.1</c:v>
                </c:pt>
                <c:pt idx="3">
                  <c:v>87.7</c:v>
                </c:pt>
                <c:pt idx="4">
                  <c:v>75.5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45-AC4B-AC63-3AA853634AD9}"/>
            </c:ext>
          </c:extLst>
        </c:ser>
        <c:ser>
          <c:idx val="4"/>
          <c:order val="4"/>
          <c:tx>
            <c:v>35-39</c:v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Strand_Mantel_1966!$E$14:$I$14</c:f>
              <c:numCache>
                <c:formatCode>General</c:formatCode>
                <c:ptCount val="5"/>
                <c:pt idx="0">
                  <c:v>270.5</c:v>
                </c:pt>
                <c:pt idx="1">
                  <c:v>299.2</c:v>
                </c:pt>
                <c:pt idx="2">
                  <c:v>242.2</c:v>
                </c:pt>
                <c:pt idx="3">
                  <c:v>299.8</c:v>
                </c:pt>
                <c:pt idx="4">
                  <c:v>246.5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645-AC4B-AC63-3AA853634AD9}"/>
            </c:ext>
          </c:extLst>
        </c:ser>
        <c:ser>
          <c:idx val="5"/>
          <c:order val="5"/>
          <c:tx>
            <c:v>40+</c:v>
          </c:tx>
          <c:spPr>
            <a:solidFill>
              <a:schemeClr val="accent6"/>
            </a:solidFill>
            <a:ln>
              <a:noFill/>
            </a:ln>
            <a:effectLst/>
            <a:sp3d/>
          </c:spPr>
          <c:invertIfNegative val="0"/>
          <c:cat>
            <c:numRef>
              <c:f>Strand_Mantel_1966!$E$9:$I$9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Strand_Mantel_1966!$E$15:$I$15</c:f>
              <c:numCache>
                <c:formatCode>General</c:formatCode>
                <c:ptCount val="5"/>
                <c:pt idx="0">
                  <c:v>850.9</c:v>
                </c:pt>
                <c:pt idx="1">
                  <c:v>753.6</c:v>
                </c:pt>
                <c:pt idx="2">
                  <c:v>863.6</c:v>
                </c:pt>
                <c:pt idx="3">
                  <c:v>940.1</c:v>
                </c:pt>
                <c:pt idx="4">
                  <c:v>851.7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645-AC4B-AC63-3AA853634A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38667120"/>
        <c:axId val="949478128"/>
        <c:axId val="914584144"/>
      </c:bar3DChart>
      <c:catAx>
        <c:axId val="8386671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Birt</a:t>
                </a:r>
                <a:r>
                  <a:rPr lang="en-US" baseline="0"/>
                  <a:t>h order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  <c:auto val="1"/>
        <c:lblAlgn val="ctr"/>
        <c:lblOffset val="100"/>
        <c:noMultiLvlLbl val="0"/>
      </c:catAx>
      <c:valAx>
        <c:axId val="94947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Down symdrome rate per 100K live births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667120"/>
        <c:crosses val="autoZero"/>
        <c:crossBetween val="between"/>
      </c:valAx>
      <c:serAx>
        <c:axId val="914584144"/>
        <c:scaling>
          <c:orientation val="minMax"/>
        </c:scaling>
        <c:delete val="0"/>
        <c:axPos val="b"/>
        <c:title>
          <c:tx>
            <c:rich>
              <a:bodyPr rot="-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Maternal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9478128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4/26/25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4/26/25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85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  <p:sldLayoutId id="2147483781" r:id="rId5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os3s35rems6ilwk/Stark%20and%20Mantel%20-%20Effects%20of%20maternal%20age%20and%20birth%20order%20on%20the%20risk%20of%20mongolism%20and%20leukemia.pdf?dl=0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pubs.com/mbounthavong/linear_regression_using_R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0.png"/><Relationship Id="rId4" Type="http://schemas.openxmlformats.org/officeDocument/2006/relationships/image" Target="../media/image6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cademic.oup.com/ije/article/50/2/620/6012812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2560:_Confounding_Variables" TargetMode="External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rpubs.com/mbounthavong/propensity_score_r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rpubs.com/mbounthavong/propensity_score_r" TargetMode="External"/><Relationship Id="rId5" Type="http://schemas.openxmlformats.org/officeDocument/2006/relationships/hyperlink" Target="https://rpubs.com/mbounthavong/linear_regression_using_R" TargetMode="External"/><Relationship Id="rId4" Type="http://schemas.openxmlformats.org/officeDocument/2006/relationships/hyperlink" Target="https://learningstatisticswithr.com/book/regression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ech.bmj.com/content/58/8/635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33350" y="1454436"/>
            <a:ext cx="8334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SPPS 255: Principles of Pharmacoeconomics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3060700"/>
            <a:ext cx="833450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and Confounding/Methods to address confounding 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Monday, 28 April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confounder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distortion of the relationship between the exposure and outcome; it is a factor that is associated with the exposure and the outcome but not in the causal path between the exposure and outcome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confounder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has three criteria: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association with the outcome (must be a risk factor for the outcome)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an association with the exposure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Must not be in the causal path from the exposure to the outcome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3293476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6"/>
            <a:endCxn id="12" idx="2"/>
          </p:cNvCxnSpPr>
          <p:nvPr/>
        </p:nvCxnSpPr>
        <p:spPr>
          <a:xfrm>
            <a:off x="3842116" y="4624642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5107762" y="4350322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4200619" y="3426833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5"/>
            <a:endCxn id="12" idx="1"/>
          </p:cNvCxnSpPr>
          <p:nvPr/>
        </p:nvCxnSpPr>
        <p:spPr>
          <a:xfrm>
            <a:off x="4668913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stCxn id="13" idx="3"/>
            <a:endCxn id="10" idx="7"/>
          </p:cNvCxnSpPr>
          <p:nvPr/>
        </p:nvCxnSpPr>
        <p:spPr>
          <a:xfrm flipH="1">
            <a:off x="3761770" y="3895127"/>
            <a:ext cx="519195" cy="53554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484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Study design methods to control for confounding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4B3C5-194C-0A41-8935-0F14586FE056}"/>
              </a:ext>
            </a:extLst>
          </p:cNvPr>
          <p:cNvSpPr txBox="1"/>
          <p:nvPr/>
        </p:nvSpPr>
        <p:spPr>
          <a:xfrm>
            <a:off x="144581" y="925440"/>
            <a:ext cx="8367486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Randomization: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Eliminates links between the exposure and confounders (observed an unobserved)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Matching on the confounder: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 the confounder between the groups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 the sample: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subjects with the same covariates (e.g., age, sex)</a:t>
            </a:r>
          </a:p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analyses: 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Mantel-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Haenszel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(MH) adjustment (stratification) and multivariable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117485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Motivating example: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simpson’s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paradox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44581" y="925440"/>
            <a:ext cx="8367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Simpson’s paradox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statistical phenomena where the association of two factors may be independent or reversed when stratified into subgroups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719977" y="4272788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616564" y="4534841"/>
            <a:ext cx="917699" cy="12267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534263" y="4260521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637676" y="3550166"/>
            <a:ext cx="896587" cy="54864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Stone size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534263" y="3824486"/>
            <a:ext cx="448294" cy="436035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5EEF354-86AD-4CB9-8C69-C965CC62A901}"/>
              </a:ext>
            </a:extLst>
          </p:cNvPr>
          <p:cNvCxnSpPr>
            <a:cxnSpLocks/>
            <a:stCxn id="13" idx="1"/>
            <a:endCxn id="10" idx="0"/>
          </p:cNvCxnSpPr>
          <p:nvPr/>
        </p:nvCxnSpPr>
        <p:spPr>
          <a:xfrm flipH="1">
            <a:off x="3168271" y="3824486"/>
            <a:ext cx="469405" cy="448302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87570E3-3E6B-435F-B1A9-0064204BC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70241"/>
              </p:ext>
            </p:extLst>
          </p:nvPr>
        </p:nvGraphicFramePr>
        <p:xfrm>
          <a:off x="1225335" y="2121731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283149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2534498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932901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2433055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Large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Small stones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Total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5755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Old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192 / 263 = 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81 / 87 = 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273 / 350 = 78%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6553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New treatment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55 / 80 = 62%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234 / 270 = 83%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289 / 350 = 83%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62755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5305CE11-2922-46AC-8734-E1BAD34C9276}"/>
              </a:ext>
            </a:extLst>
          </p:cNvPr>
          <p:cNvSpPr/>
          <p:nvPr/>
        </p:nvSpPr>
        <p:spPr>
          <a:xfrm>
            <a:off x="2815771" y="2507058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DA5A3-16D6-4F14-9327-E6D233E076DB}"/>
              </a:ext>
            </a:extLst>
          </p:cNvPr>
          <p:cNvSpPr/>
          <p:nvPr/>
        </p:nvSpPr>
        <p:spPr>
          <a:xfrm>
            <a:off x="4296756" y="2502390"/>
            <a:ext cx="1371600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B4C82E8-27AB-4FED-9CF8-FFE76542F43A}"/>
              </a:ext>
            </a:extLst>
          </p:cNvPr>
          <p:cNvSpPr txBox="1"/>
          <p:nvPr/>
        </p:nvSpPr>
        <p:spPr>
          <a:xfrm>
            <a:off x="165298" y="1682643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from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Charig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(1986), which treatment is better at improving survival?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F0E9AE6-A970-4DAC-859B-0E6AD53D3B95}"/>
              </a:ext>
            </a:extLst>
          </p:cNvPr>
          <p:cNvSpPr/>
          <p:nvPr/>
        </p:nvSpPr>
        <p:spPr>
          <a:xfrm>
            <a:off x="5820755" y="2883050"/>
            <a:ext cx="1500579" cy="351201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5C0729-3AF6-4A92-9680-5094C1B575BA}"/>
              </a:ext>
            </a:extLst>
          </p:cNvPr>
          <p:cNvSpPr txBox="1"/>
          <p:nvPr/>
        </p:nvSpPr>
        <p:spPr>
          <a:xfrm>
            <a:off x="6058572" y="3741006"/>
            <a:ext cx="29757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Surgeons were biased in their treatment selection; they preferred to treat patients with smaller stones with the newer treatment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D6C3B785-ED62-411C-A2E3-75ADD4DF9EB2}"/>
              </a:ext>
            </a:extLst>
          </p:cNvPr>
          <p:cNvSpPr/>
          <p:nvPr/>
        </p:nvSpPr>
        <p:spPr>
          <a:xfrm rot="10800000">
            <a:off x="5527438" y="3550166"/>
            <a:ext cx="491127" cy="1271262"/>
          </a:xfrm>
          <a:prstGeom prst="leftBrace">
            <a:avLst>
              <a:gd name="adj1" fmla="val 34835"/>
              <a:gd name="adj2" fmla="val 5000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5" grpId="0" animBg="1"/>
      <p:bldP spid="27" grpId="0" animBg="1"/>
      <p:bldP spid="30" grpId="0"/>
      <p:bldP spid="31" grpId="0" animBg="1"/>
      <p:bldP spid="32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Motivating example: Ice Cream and Sunburn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Ice cream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burn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461191" y="1745706"/>
            <a:ext cx="4125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ice cream cause sunburn?</a:t>
            </a:r>
          </a:p>
        </p:txBody>
      </p:sp>
    </p:spTree>
    <p:extLst>
      <p:ext uri="{BB962C8B-B14F-4D97-AF65-F5344CB8AC3E}">
        <p14:creationId xmlns:p14="http://schemas.microsoft.com/office/powerpoint/2010/main" val="391313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Motivating example: down syndrome and birth order (1)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syndrome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birth order cause Down syndrome?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C02784-C946-874D-A7A4-411C347F14B4}"/>
              </a:ext>
            </a:extLst>
          </p:cNvPr>
          <p:cNvSpPr txBox="1"/>
          <p:nvPr/>
        </p:nvSpPr>
        <p:spPr>
          <a:xfrm>
            <a:off x="426720" y="4474464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Stark and Mantel (1996)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0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Motivating example: down syndrome and birth order (2)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F8057EE8-F5C1-C641-9EA9-862CAC870D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3250325"/>
              </p:ext>
            </p:extLst>
          </p:nvPr>
        </p:nvGraphicFramePr>
        <p:xfrm>
          <a:off x="1347724" y="1125856"/>
          <a:ext cx="5735828" cy="34705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35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Motivating example: down syndrome and birth order (3)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FA18EDA-E459-7D41-8B9C-AFC7EFC74FF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9250208"/>
              </p:ext>
            </p:extLst>
          </p:nvPr>
        </p:nvGraphicFramePr>
        <p:xfrm>
          <a:off x="1280290" y="1089280"/>
          <a:ext cx="5791070" cy="35071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45636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Motivating example: down syndrome and birth order (4)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FCBA855-CE12-014A-B73F-8B0E6591B2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9878991"/>
              </p:ext>
            </p:extLst>
          </p:nvPr>
        </p:nvGraphicFramePr>
        <p:xfrm>
          <a:off x="1020826" y="1022350"/>
          <a:ext cx="6684518" cy="3732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478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Motivating example: down syndrome and birth order (5)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D031EA-D750-408E-ABD1-52D3ECD78678}"/>
              </a:ext>
            </a:extLst>
          </p:cNvPr>
          <p:cNvSpPr txBox="1"/>
          <p:nvPr/>
        </p:nvSpPr>
        <p:spPr>
          <a:xfrm>
            <a:off x="165100" y="1019316"/>
            <a:ext cx="836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look at the proposed causal relationship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C30493-E1F0-4910-8E61-F0DAAB411863}"/>
              </a:ext>
            </a:extLst>
          </p:cNvPr>
          <p:cNvSpPr/>
          <p:nvPr/>
        </p:nvSpPr>
        <p:spPr>
          <a:xfrm>
            <a:off x="2461191" y="2382428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Birth order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EAE01F-A14E-4C77-B868-26AAB51BAFF4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3532834" y="2658548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6580169-E3CC-4E38-B7F0-FAA7555E3ACF}"/>
              </a:ext>
            </a:extLst>
          </p:cNvPr>
          <p:cNvSpPr/>
          <p:nvPr/>
        </p:nvSpPr>
        <p:spPr>
          <a:xfrm>
            <a:off x="4798478" y="2382427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 syndrome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AFDFAC5-6504-4655-A547-825A02718521}"/>
              </a:ext>
            </a:extLst>
          </p:cNvPr>
          <p:cNvSpPr/>
          <p:nvPr/>
        </p:nvSpPr>
        <p:spPr>
          <a:xfrm>
            <a:off x="3422505" y="3486909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Maternal 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4C21CFB-E2EB-46A9-8AF4-67D846E2F22D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914688" y="2934668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0EC6C-07B2-AC47-A966-6F4E0853525C}"/>
              </a:ext>
            </a:extLst>
          </p:cNvPr>
          <p:cNvCxnSpPr>
            <a:cxnSpLocks/>
            <a:endCxn id="10" idx="2"/>
          </p:cNvCxnSpPr>
          <p:nvPr/>
        </p:nvCxnSpPr>
        <p:spPr>
          <a:xfrm flipH="1" flipV="1">
            <a:off x="2997013" y="2934669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29167F0-2580-344D-BBEF-456B2880BB8C}"/>
              </a:ext>
            </a:extLst>
          </p:cNvPr>
          <p:cNvSpPr txBox="1"/>
          <p:nvPr/>
        </p:nvSpPr>
        <p:spPr>
          <a:xfrm>
            <a:off x="2003990" y="1690369"/>
            <a:ext cx="45038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birth order cause Down syndrome?</a:t>
            </a:r>
          </a:p>
        </p:txBody>
      </p:sp>
    </p:spTree>
    <p:extLst>
      <p:ext uri="{BB962C8B-B14F-4D97-AF65-F5344CB8AC3E}">
        <p14:creationId xmlns:p14="http://schemas.microsoft.com/office/powerpoint/2010/main" val="236070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A30F-68EE-CB41-5639-BC41CACC9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2AF294-5601-C326-4199-2CF72B23AA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Addressing confounding with 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D2F62B-8DC5-EF03-D5A9-8844F9B421BB}"/>
              </a:ext>
            </a:extLst>
          </p:cNvPr>
          <p:cNvSpPr txBox="1"/>
          <p:nvPr/>
        </p:nvSpPr>
        <p:spPr>
          <a:xfrm>
            <a:off x="264853" y="910787"/>
            <a:ext cx="7540798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Multivariable regression models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Poisson / Negative binomial regression</a:t>
            </a:r>
          </a:p>
          <a:p>
            <a:pPr marL="285750" indent="-285750">
              <a:spcAft>
                <a:spcPts val="1200"/>
              </a:spcAft>
              <a:buFontTx/>
              <a:buChar char="-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Cox proportional hazard regression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matching </a:t>
            </a:r>
          </a:p>
        </p:txBody>
      </p:sp>
    </p:spTree>
    <p:extLst>
      <p:ext uri="{BB962C8B-B14F-4D97-AF65-F5344CB8AC3E}">
        <p14:creationId xmlns:p14="http://schemas.microsoft.com/office/powerpoint/2010/main" val="232120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290944" y="1010936"/>
            <a:ext cx="8046605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 and sketch a causal diagram using directed acyclic graphs (DAG)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the properties of a confounder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a confounder along the DAG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 the methods for controlling a confounder</a:t>
            </a:r>
          </a:p>
        </p:txBody>
      </p:sp>
    </p:spTree>
    <p:extLst>
      <p:ext uri="{BB962C8B-B14F-4D97-AF65-F5344CB8AC3E}">
        <p14:creationId xmlns:p14="http://schemas.microsoft.com/office/powerpoint/2010/main" val="6275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955FA-EAB1-46BD-9826-223128DE44EF}"/>
                  </a:ext>
                </a:extLst>
              </p:cNvPr>
              <p:cNvSpPr txBox="1"/>
              <p:nvPr/>
            </p:nvSpPr>
            <p:spPr>
              <a:xfrm>
                <a:off x="2457033" y="1661059"/>
                <a:ext cx="374115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7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7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B955FA-EAB1-46BD-9826-223128DE4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7033" y="1661059"/>
                <a:ext cx="3741152" cy="415498"/>
              </a:xfrm>
              <a:prstGeom prst="rect">
                <a:avLst/>
              </a:prstGeom>
              <a:blipFill>
                <a:blip r:embed="rId2"/>
                <a:stretch>
                  <a:fillRect l="-1351" r="-33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2D6E2AD2-F2CD-48FA-938C-B203739AC5BD}"/>
              </a:ext>
            </a:extLst>
          </p:cNvPr>
          <p:cNvSpPr/>
          <p:nvPr/>
        </p:nvSpPr>
        <p:spPr>
          <a:xfrm rot="5400000">
            <a:off x="2876573" y="1868235"/>
            <a:ext cx="339290" cy="1048428"/>
          </a:xfrm>
          <a:prstGeom prst="rightBrace">
            <a:avLst>
              <a:gd name="adj1" fmla="val 77252"/>
              <a:gd name="adj2" fmla="val 50000"/>
            </a:avLst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DCD098-EB45-45EB-AD11-2C2170836282}"/>
              </a:ext>
            </a:extLst>
          </p:cNvPr>
          <p:cNvSpPr txBox="1"/>
          <p:nvPr/>
        </p:nvSpPr>
        <p:spPr>
          <a:xfrm>
            <a:off x="1898066" y="2643369"/>
            <a:ext cx="23424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Expected value of Y given 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756CFFF-BCA1-4D0E-89E7-0BD1C372AAFE}"/>
              </a:ext>
            </a:extLst>
          </p:cNvPr>
          <p:cNvSpPr txBox="1"/>
          <p:nvPr/>
        </p:nvSpPr>
        <p:spPr>
          <a:xfrm>
            <a:off x="3691602" y="977741"/>
            <a:ext cx="10055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Y-intercept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5AD40-C7EA-4001-A817-EC871C881858}"/>
              </a:ext>
            </a:extLst>
          </p:cNvPr>
          <p:cNvSpPr txBox="1"/>
          <p:nvPr/>
        </p:nvSpPr>
        <p:spPr>
          <a:xfrm>
            <a:off x="3046218" y="3114870"/>
            <a:ext cx="38043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in Y associated with 1-unit change in X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8762CBC-2CAC-48E6-B8E5-0EB2A89E31A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194368" y="1277823"/>
            <a:ext cx="0" cy="409616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A61640-153A-4AFB-AE69-A027A229C610}"/>
              </a:ext>
            </a:extLst>
          </p:cNvPr>
          <p:cNvCxnSpPr>
            <a:cxnSpLocks/>
          </p:cNvCxnSpPr>
          <p:nvPr/>
        </p:nvCxnSpPr>
        <p:spPr>
          <a:xfrm>
            <a:off x="4907841" y="2126534"/>
            <a:ext cx="0" cy="980591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EC080FD-6647-4D3A-B899-BD995FC65ED3}"/>
              </a:ext>
            </a:extLst>
          </p:cNvPr>
          <p:cNvSpPr txBox="1"/>
          <p:nvPr/>
        </p:nvSpPr>
        <p:spPr>
          <a:xfrm>
            <a:off x="5580990" y="980853"/>
            <a:ext cx="9637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term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31B5041-512D-4419-8669-3247C2489B31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6062853" y="1280935"/>
            <a:ext cx="0" cy="405338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91242F-171D-9A42-990F-AD8952C82979}"/>
                  </a:ext>
                </a:extLst>
              </p:cNvPr>
              <p:cNvSpPr/>
              <p:nvPr/>
            </p:nvSpPr>
            <p:spPr>
              <a:xfrm>
                <a:off x="298584" y="3630042"/>
                <a:ext cx="8505909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outcome (or dependent) variable for subject </a:t>
                </a:r>
                <a:r>
                  <a:rPr lang="en-US" sz="16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i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denotes the predictor of interest or the independent variable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for subject </a:t>
                </a:r>
                <a:r>
                  <a:rPr lang="en-US" sz="1600" i="1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l-G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denotes the Y-intercept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is zero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l-G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denotes the slope or the change in Y with a 1-unit change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l-G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denotes the errors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191242F-171D-9A42-990F-AD8952C82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4" y="3630042"/>
                <a:ext cx="8505909" cy="1323439"/>
              </a:xfrm>
              <a:prstGeom prst="rect">
                <a:avLst/>
              </a:prstGeom>
              <a:blipFill>
                <a:blip r:embed="rId3"/>
                <a:stretch>
                  <a:fillRect l="-149" t="-952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itle 2">
            <a:extLst>
              <a:ext uri="{FF2B5EF4-FFF2-40B4-BE49-F238E27FC236}">
                <a16:creationId xmlns:a16="http://schemas.microsoft.com/office/drawing/2014/main" id="{68C18302-5565-4C4B-8937-30FBCCDBA477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regression—structural form </a:t>
            </a:r>
          </a:p>
        </p:txBody>
      </p:sp>
    </p:spTree>
    <p:extLst>
      <p:ext uri="{BB962C8B-B14F-4D97-AF65-F5344CB8AC3E}">
        <p14:creationId xmlns:p14="http://schemas.microsoft.com/office/powerpoint/2010/main" val="316863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3" grpId="0"/>
      <p:bldP spid="15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660C68-187B-42E5-99F0-B9DAF6383CB5}"/>
              </a:ext>
            </a:extLst>
          </p:cNvPr>
          <p:cNvCxnSpPr/>
          <p:nvPr/>
        </p:nvCxnSpPr>
        <p:spPr>
          <a:xfrm>
            <a:off x="2882615" y="1359323"/>
            <a:ext cx="0" cy="2786514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CB78AAB-57D1-4C7D-BBF3-9F465EEB9BD7}"/>
              </a:ext>
            </a:extLst>
          </p:cNvPr>
          <p:cNvCxnSpPr>
            <a:cxnSpLocks/>
          </p:cNvCxnSpPr>
          <p:nvPr/>
        </p:nvCxnSpPr>
        <p:spPr>
          <a:xfrm flipH="1">
            <a:off x="2868178" y="4138619"/>
            <a:ext cx="4144879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A1E855E-5150-4C4B-8229-36A94FE7B260}"/>
              </a:ext>
            </a:extLst>
          </p:cNvPr>
          <p:cNvSpPr txBox="1"/>
          <p:nvPr/>
        </p:nvSpPr>
        <p:spPr>
          <a:xfrm>
            <a:off x="2710573" y="92074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D08E25-93E0-47D8-9043-FC466A52E4DE}"/>
              </a:ext>
            </a:extLst>
          </p:cNvPr>
          <p:cNvSpPr txBox="1"/>
          <p:nvPr/>
        </p:nvSpPr>
        <p:spPr>
          <a:xfrm>
            <a:off x="7027494" y="3919328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D1C1DA5-3207-4541-95D3-B3ED84DAAB97}"/>
              </a:ext>
            </a:extLst>
          </p:cNvPr>
          <p:cNvSpPr/>
          <p:nvPr/>
        </p:nvSpPr>
        <p:spPr>
          <a:xfrm>
            <a:off x="3171373" y="3330096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CE0593-31EE-494D-B16F-6344FAD5AACF}"/>
              </a:ext>
            </a:extLst>
          </p:cNvPr>
          <p:cNvSpPr/>
          <p:nvPr/>
        </p:nvSpPr>
        <p:spPr>
          <a:xfrm>
            <a:off x="3631580" y="3272946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FBBFEA4-7A5B-43FB-A969-4A1BC1491B8D}"/>
              </a:ext>
            </a:extLst>
          </p:cNvPr>
          <p:cNvSpPr/>
          <p:nvPr/>
        </p:nvSpPr>
        <p:spPr>
          <a:xfrm>
            <a:off x="3460130" y="2841686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C250E89-820C-48E8-AAFF-95D12A2FBF57}"/>
              </a:ext>
            </a:extLst>
          </p:cNvPr>
          <p:cNvSpPr/>
          <p:nvPr/>
        </p:nvSpPr>
        <p:spPr>
          <a:xfrm>
            <a:off x="3971473" y="2841686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5FBAF0-EDE2-4B56-91E2-74E7EFD08868}"/>
              </a:ext>
            </a:extLst>
          </p:cNvPr>
          <p:cNvSpPr/>
          <p:nvPr/>
        </p:nvSpPr>
        <p:spPr>
          <a:xfrm>
            <a:off x="4142923" y="2270729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ADAEAA-FF09-4B6E-B210-A1DBDBF11072}"/>
              </a:ext>
            </a:extLst>
          </p:cNvPr>
          <p:cNvSpPr/>
          <p:nvPr/>
        </p:nvSpPr>
        <p:spPr>
          <a:xfrm>
            <a:off x="4511540" y="1874125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76A7529-B97A-4C2B-9BD0-4CD13D7609BC}"/>
              </a:ext>
            </a:extLst>
          </p:cNvPr>
          <p:cNvSpPr/>
          <p:nvPr/>
        </p:nvSpPr>
        <p:spPr>
          <a:xfrm>
            <a:off x="4869330" y="2270729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62B1739-7D9B-4452-A294-E7C0C85C7B8C}"/>
              </a:ext>
            </a:extLst>
          </p:cNvPr>
          <p:cNvSpPr/>
          <p:nvPr/>
        </p:nvSpPr>
        <p:spPr>
          <a:xfrm>
            <a:off x="5060631" y="1782194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CAAD8EB-209C-47D9-8113-1C2BEC878B82}"/>
              </a:ext>
            </a:extLst>
          </p:cNvPr>
          <p:cNvSpPr/>
          <p:nvPr/>
        </p:nvSpPr>
        <p:spPr>
          <a:xfrm>
            <a:off x="5500414" y="1453014"/>
            <a:ext cx="171450" cy="17145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B18843-7CB8-441B-BF8D-A1DA9C3B66B1}"/>
              </a:ext>
            </a:extLst>
          </p:cNvPr>
          <p:cNvCxnSpPr>
            <a:cxnSpLocks/>
          </p:cNvCxnSpPr>
          <p:nvPr/>
        </p:nvCxnSpPr>
        <p:spPr>
          <a:xfrm flipV="1">
            <a:off x="2884420" y="1288939"/>
            <a:ext cx="2940368" cy="2537460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4B40728-5378-45D0-B609-D7DBE327179C}"/>
              </a:ext>
            </a:extLst>
          </p:cNvPr>
          <p:cNvSpPr txBox="1"/>
          <p:nvPr/>
        </p:nvSpPr>
        <p:spPr>
          <a:xfrm>
            <a:off x="1088708" y="3687899"/>
            <a:ext cx="100553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Y-intercept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5519189-7042-42FB-B930-2D1B35BCC454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094240" y="3826399"/>
            <a:ext cx="773938" cy="11541"/>
          </a:xfrm>
          <a:prstGeom prst="straightConnector1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/>
              <p:nvPr/>
            </p:nvSpPr>
            <p:spPr>
              <a:xfrm>
                <a:off x="504502" y="4562429"/>
                <a:ext cx="23692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502" y="4562429"/>
                <a:ext cx="2369238" cy="276999"/>
              </a:xfrm>
              <a:prstGeom prst="rect">
                <a:avLst/>
              </a:prstGeom>
              <a:blipFill>
                <a:blip r:embed="rId2"/>
                <a:stretch>
                  <a:fillRect l="-1604" r="-53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D9C269FE-5CD1-47E9-AAD3-C3F233276DEF}"/>
              </a:ext>
            </a:extLst>
          </p:cNvPr>
          <p:cNvSpPr txBox="1"/>
          <p:nvPr/>
        </p:nvSpPr>
        <p:spPr>
          <a:xfrm>
            <a:off x="5671864" y="976719"/>
            <a:ext cx="62709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Slope</a:t>
            </a:r>
          </a:p>
        </p:txBody>
      </p:sp>
      <p:sp>
        <p:nvSpPr>
          <p:cNvPr id="30" name="Title 2">
            <a:extLst>
              <a:ext uri="{FF2B5EF4-FFF2-40B4-BE49-F238E27FC236}">
                <a16:creationId xmlns:a16="http://schemas.microsoft.com/office/drawing/2014/main" id="{3053E5A4-09C5-B44A-BB85-7629FF75096A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regression—visualization </a:t>
            </a:r>
          </a:p>
        </p:txBody>
      </p:sp>
    </p:spTree>
    <p:extLst>
      <p:ext uri="{BB962C8B-B14F-4D97-AF65-F5344CB8AC3E}">
        <p14:creationId xmlns:p14="http://schemas.microsoft.com/office/powerpoint/2010/main" val="4953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40" grpId="0"/>
      <p:bldP spid="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/>
              <p:nvPr/>
            </p:nvSpPr>
            <p:spPr>
              <a:xfrm>
                <a:off x="2398344" y="2644417"/>
                <a:ext cx="3546805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8344" y="2644417"/>
                <a:ext cx="3546805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A46567-57B8-450D-A4A9-29F35E26C867}"/>
              </a:ext>
            </a:extLst>
          </p:cNvPr>
          <p:cNvSpPr txBox="1"/>
          <p:nvPr/>
        </p:nvSpPr>
        <p:spPr>
          <a:xfrm>
            <a:off x="162878" y="1048054"/>
            <a:ext cx="66645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Age associated with Glucose level?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4-unit change in Age significantly associated with the Glucose level?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1686147" y="3577411"/>
                <a:ext cx="5661871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6147" y="3577411"/>
                <a:ext cx="5661871" cy="415498"/>
              </a:xfrm>
              <a:prstGeom prst="rect">
                <a:avLst/>
              </a:prstGeom>
              <a:blipFill>
                <a:blip r:embed="rId3"/>
                <a:stretch>
                  <a:fillRect l="-224" t="-6061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604016-5B8B-42BC-B2A6-28D9D3F765F5}"/>
              </a:ext>
            </a:extLst>
          </p:cNvPr>
          <p:cNvSpPr txBox="1"/>
          <p:nvPr/>
        </p:nvSpPr>
        <p:spPr>
          <a:xfrm>
            <a:off x="162878" y="1953925"/>
            <a:ext cx="87084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Age and Glucose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66B968B1-5C23-8540-A79C-FACF61C06E76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(1)</a:t>
            </a:r>
          </a:p>
        </p:txBody>
      </p:sp>
    </p:spTree>
    <p:extLst>
      <p:ext uri="{BB962C8B-B14F-4D97-AF65-F5344CB8AC3E}">
        <p14:creationId xmlns:p14="http://schemas.microsoft.com/office/powerpoint/2010/main" val="398589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" grpId="0"/>
      <p:bldP spid="30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66B968B1-5C23-8540-A79C-FACF61C06E76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987380-571E-A94A-A0FE-A3ECD85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443" y="1685855"/>
            <a:ext cx="3519054" cy="32459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026580-7604-B140-96F5-DEBBFB9F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741" y="911515"/>
            <a:ext cx="4414459" cy="67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43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1805310" y="2552019"/>
                <a:ext cx="416633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(19)+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10" y="2552019"/>
                <a:ext cx="4166333" cy="415498"/>
              </a:xfrm>
              <a:prstGeom prst="rect">
                <a:avLst/>
              </a:prstGeom>
              <a:blipFill>
                <a:blip r:embed="rId2"/>
                <a:stretch>
                  <a:fillRect l="-1520" t="-5882" r="-30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/>
              <p:nvPr/>
            </p:nvSpPr>
            <p:spPr>
              <a:xfrm>
                <a:off x="1805310" y="3199347"/>
                <a:ext cx="416633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</m:t>
                      </m:r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310" y="3199347"/>
                <a:ext cx="4166333" cy="415498"/>
              </a:xfrm>
              <a:prstGeom prst="rect">
                <a:avLst/>
              </a:prstGeom>
              <a:blipFill>
                <a:blip r:embed="rId3"/>
                <a:stretch>
                  <a:fillRect l="-1520" t="-6061" r="-30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0056D2-7504-4E1E-B326-7B2A03830479}"/>
                  </a:ext>
                </a:extLst>
              </p:cNvPr>
              <p:cNvSpPr txBox="1"/>
              <p:nvPr/>
            </p:nvSpPr>
            <p:spPr>
              <a:xfrm>
                <a:off x="1853053" y="3999143"/>
                <a:ext cx="457843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𝐺𝑙𝑢𝑐𝑜𝑠𝑒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19−15</m:t>
                              </m:r>
                            </m:sub>
                          </m:s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19−1</m:t>
                          </m:r>
                          <m: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0056D2-7504-4E1E-B326-7B2A03830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053" y="3999143"/>
                <a:ext cx="4578433" cy="415498"/>
              </a:xfrm>
              <a:prstGeom prst="rect">
                <a:avLst/>
              </a:prstGeom>
              <a:blipFill>
                <a:blip r:embed="rId4"/>
                <a:stretch>
                  <a:fillRect l="-1108" t="-5882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740B8-5BCC-413E-ABD6-B8F25E401BDC}"/>
              </a:ext>
            </a:extLst>
          </p:cNvPr>
          <p:cNvCxnSpPr/>
          <p:nvPr/>
        </p:nvCxnSpPr>
        <p:spPr>
          <a:xfrm>
            <a:off x="1476912" y="3806994"/>
            <a:ext cx="524827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23A4EEE-C1E7-444C-938F-7F94C9C662A0}"/>
              </a:ext>
            </a:extLst>
          </p:cNvPr>
          <p:cNvSpPr txBox="1"/>
          <p:nvPr/>
        </p:nvSpPr>
        <p:spPr>
          <a:xfrm>
            <a:off x="162878" y="1048054"/>
            <a:ext cx="666458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Age associated with Glucose level?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4-unit change in Age significantly associated with the Glucose level?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E78F07-BEA0-AB4B-B926-8E60B4C0EC2D}"/>
              </a:ext>
            </a:extLst>
          </p:cNvPr>
          <p:cNvSpPr txBox="1"/>
          <p:nvPr/>
        </p:nvSpPr>
        <p:spPr>
          <a:xfrm>
            <a:off x="162878" y="1953925"/>
            <a:ext cx="870841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Age and Glucose level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4F046D10-05F0-A14E-8164-29E998AB35C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(3)</a:t>
            </a:r>
          </a:p>
        </p:txBody>
      </p:sp>
    </p:spTree>
    <p:extLst>
      <p:ext uri="{BB962C8B-B14F-4D97-AF65-F5344CB8AC3E}">
        <p14:creationId xmlns:p14="http://schemas.microsoft.com/office/powerpoint/2010/main" val="3370797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2">
            <a:extLst>
              <a:ext uri="{FF2B5EF4-FFF2-40B4-BE49-F238E27FC236}">
                <a16:creationId xmlns:a16="http://schemas.microsoft.com/office/drawing/2014/main" id="{4F046D10-05F0-A14E-8164-29E998AB35C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10F060-FD03-5B41-8E7D-5756225C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938" y="949989"/>
            <a:ext cx="4096386" cy="39545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752432D-2418-714F-B1B8-3B9C71CC1439}"/>
              </a:ext>
            </a:extLst>
          </p:cNvPr>
          <p:cNvSpPr/>
          <p:nvPr/>
        </p:nvSpPr>
        <p:spPr>
          <a:xfrm>
            <a:off x="2447592" y="1095169"/>
            <a:ext cx="3676117" cy="35955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AAFBDD-F25D-D44A-AE06-4F6B10A115F0}"/>
              </a:ext>
            </a:extLst>
          </p:cNvPr>
          <p:cNvSpPr/>
          <p:nvPr/>
        </p:nvSpPr>
        <p:spPr>
          <a:xfrm>
            <a:off x="3071046" y="2747470"/>
            <a:ext cx="669681" cy="50834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EFDDF2-5839-F844-AD4C-2BD6476D52D5}"/>
              </a:ext>
            </a:extLst>
          </p:cNvPr>
          <p:cNvSpPr/>
          <p:nvPr/>
        </p:nvSpPr>
        <p:spPr>
          <a:xfrm>
            <a:off x="3071046" y="4396161"/>
            <a:ext cx="1639499" cy="50834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855D13-3BA8-34D4-369D-989BEEDCD655}"/>
              </a:ext>
            </a:extLst>
          </p:cNvPr>
          <p:cNvSpPr txBox="1"/>
          <p:nvPr/>
        </p:nvSpPr>
        <p:spPr>
          <a:xfrm>
            <a:off x="165100" y="4535177"/>
            <a:ext cx="199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R tutorial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6179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409156" y="1161180"/>
                <a:ext cx="323697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(19)+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6" y="1161180"/>
                <a:ext cx="3236976" cy="323165"/>
              </a:xfrm>
              <a:prstGeom prst="rect">
                <a:avLst/>
              </a:prstGeom>
              <a:blipFill>
                <a:blip r:embed="rId2"/>
                <a:stretch>
                  <a:fillRect l="-1563" t="-3704" r="-39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/>
              <p:nvPr/>
            </p:nvSpPr>
            <p:spPr>
              <a:xfrm>
                <a:off x="409156" y="1544996"/>
                <a:ext cx="3236976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(15)+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6" y="1544996"/>
                <a:ext cx="3236976" cy="323165"/>
              </a:xfrm>
              <a:prstGeom prst="rect">
                <a:avLst/>
              </a:prstGeom>
              <a:blipFill>
                <a:blip r:embed="rId3"/>
                <a:stretch>
                  <a:fillRect l="-1563" t="-3846" r="-391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57D7E32-1BCC-4E0B-AD0E-F118312BE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488" y="1091262"/>
            <a:ext cx="4058093" cy="6568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56CA6-3E5F-44FD-A7FE-103241EC9A83}"/>
                  </a:ext>
                </a:extLst>
              </p:cNvPr>
              <p:cNvSpPr txBox="1"/>
              <p:nvPr/>
            </p:nvSpPr>
            <p:spPr>
              <a:xfrm>
                <a:off x="4799488" y="1853270"/>
                <a:ext cx="163409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=97.08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=0.72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56CA6-3E5F-44FD-A7FE-103241EC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88" y="1853270"/>
                <a:ext cx="1634096" cy="738664"/>
              </a:xfrm>
              <a:prstGeom prst="rect">
                <a:avLst/>
              </a:prstGeom>
              <a:blipFill>
                <a:blip r:embed="rId5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04C98-BA23-492F-A196-94AF86CE44E6}"/>
                  </a:ext>
                </a:extLst>
              </p:cNvPr>
              <p:cNvSpPr txBox="1"/>
              <p:nvPr/>
            </p:nvSpPr>
            <p:spPr>
              <a:xfrm>
                <a:off x="542926" y="3162532"/>
                <a:ext cx="334335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=97.08+0.72(19)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04C98-BA23-492F-A196-94AF86CE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6" y="3162532"/>
                <a:ext cx="3343351" cy="323165"/>
              </a:xfrm>
              <a:prstGeom prst="rect">
                <a:avLst/>
              </a:prstGeom>
              <a:blipFill>
                <a:blip r:embed="rId6"/>
                <a:stretch>
                  <a:fillRect l="-1515" r="-2273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BED1B3-8F48-4D72-BF56-957824DC4572}"/>
                  </a:ext>
                </a:extLst>
              </p:cNvPr>
              <p:cNvSpPr txBox="1"/>
              <p:nvPr/>
            </p:nvSpPr>
            <p:spPr>
              <a:xfrm>
                <a:off x="682291" y="3581678"/>
                <a:ext cx="32044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110.76=97.08+0.72(19)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BED1B3-8F48-4D72-BF56-957824DC4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1" y="3581678"/>
                <a:ext cx="3204403" cy="323165"/>
              </a:xfrm>
              <a:prstGeom prst="rect">
                <a:avLst/>
              </a:prstGeom>
              <a:blipFill>
                <a:blip r:embed="rId7"/>
                <a:stretch>
                  <a:fillRect l="-1581" r="-23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899B7-F60E-4A95-BAEC-B7667C48E140}"/>
                  </a:ext>
                </a:extLst>
              </p:cNvPr>
              <p:cNvSpPr txBox="1"/>
              <p:nvPr/>
            </p:nvSpPr>
            <p:spPr>
              <a:xfrm>
                <a:off x="4904455" y="3162532"/>
                <a:ext cx="334335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=97.08+0.72(15)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899B7-F60E-4A95-BAEC-B7667C48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55" y="3162532"/>
                <a:ext cx="3343351" cy="323165"/>
              </a:xfrm>
              <a:prstGeom prst="rect">
                <a:avLst/>
              </a:prstGeom>
              <a:blipFill>
                <a:blip r:embed="rId8"/>
                <a:stretch>
                  <a:fillRect l="-1136" r="-265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6B5EF6-EA18-49AE-84EE-5F8E7D41B274}"/>
                  </a:ext>
                </a:extLst>
              </p:cNvPr>
              <p:cNvSpPr txBox="1"/>
              <p:nvPr/>
            </p:nvSpPr>
            <p:spPr>
              <a:xfrm>
                <a:off x="5043820" y="3556697"/>
                <a:ext cx="32044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107.88=97.08+0.72(15)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6B5EF6-EA18-49AE-84EE-5F8E7D41B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20" y="3556697"/>
                <a:ext cx="3204403" cy="323165"/>
              </a:xfrm>
              <a:prstGeom prst="rect">
                <a:avLst/>
              </a:prstGeom>
              <a:blipFill>
                <a:blip r:embed="rId9"/>
                <a:stretch>
                  <a:fillRect l="-1186" r="-276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0BB2A0-EC8A-4D45-9F2E-8B83A0DBFDF4}"/>
                  </a:ext>
                </a:extLst>
              </p:cNvPr>
              <p:cNvSpPr txBox="1"/>
              <p:nvPr/>
            </p:nvSpPr>
            <p:spPr>
              <a:xfrm>
                <a:off x="3124489" y="4108372"/>
                <a:ext cx="289342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110.7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−107.88=2.88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0BB2A0-EC8A-4D45-9F2E-8B83A0D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489" y="4108372"/>
                <a:ext cx="2893421" cy="323165"/>
              </a:xfrm>
              <a:prstGeom prst="rect">
                <a:avLst/>
              </a:prstGeom>
              <a:blipFill>
                <a:blip r:embed="rId10"/>
                <a:stretch>
                  <a:fillRect l="-1899" r="-1688" b="-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1BAC00-D703-45A0-B8FD-4DB699262608}"/>
                  </a:ext>
                </a:extLst>
              </p:cNvPr>
              <p:cNvSpPr txBox="1"/>
              <p:nvPr/>
            </p:nvSpPr>
            <p:spPr>
              <a:xfrm>
                <a:off x="369353" y="2094620"/>
                <a:ext cx="355706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𝐺𝑙𝑢𝑐𝑜𝑠𝑒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19−15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19−15</m:t>
                          </m:r>
                        </m:e>
                      </m:d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1BAC00-D703-45A0-B8FD-4DB699262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53" y="2094620"/>
                <a:ext cx="3557064" cy="323165"/>
              </a:xfrm>
              <a:prstGeom prst="rect">
                <a:avLst/>
              </a:prstGeom>
              <a:blipFill>
                <a:blip r:embed="rId11"/>
                <a:stretch>
                  <a:fillRect l="-1068" t="-384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C8A535-0ACD-46BF-8688-0ECF28515DF0}"/>
              </a:ext>
            </a:extLst>
          </p:cNvPr>
          <p:cNvCxnSpPr>
            <a:cxnSpLocks/>
          </p:cNvCxnSpPr>
          <p:nvPr/>
        </p:nvCxnSpPr>
        <p:spPr>
          <a:xfrm>
            <a:off x="409156" y="1979616"/>
            <a:ext cx="3481946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88B176-3550-4086-A4BB-50EE2C6B1D11}"/>
              </a:ext>
            </a:extLst>
          </p:cNvPr>
          <p:cNvSpPr txBox="1"/>
          <p:nvPr/>
        </p:nvSpPr>
        <p:spPr>
          <a:xfrm>
            <a:off x="881792" y="2826433"/>
            <a:ext cx="2637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 level for </a:t>
            </a:r>
            <a:r>
              <a:rPr lang="en-US" sz="15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19-year old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E39F4A-928D-48DA-93A6-F14C58C6BDD7}"/>
              </a:ext>
            </a:extLst>
          </p:cNvPr>
          <p:cNvSpPr txBox="1"/>
          <p:nvPr/>
        </p:nvSpPr>
        <p:spPr>
          <a:xfrm>
            <a:off x="5313003" y="2857188"/>
            <a:ext cx="263726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 level for </a:t>
            </a:r>
            <a:r>
              <a:rPr lang="en-US" sz="15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15-year 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3330B9-A93F-40B5-8FFC-205F550B1B95}"/>
                  </a:ext>
                </a:extLst>
              </p:cNvPr>
              <p:cNvSpPr txBox="1"/>
              <p:nvPr/>
            </p:nvSpPr>
            <p:spPr>
              <a:xfrm>
                <a:off x="2384897" y="4551288"/>
                <a:ext cx="437420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𝐺𝑙𝑢𝑐𝑜𝑠𝑒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19−15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0.72∗4=2.88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3330B9-A93F-40B5-8FFC-205F550B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97" y="4551288"/>
                <a:ext cx="4374207" cy="4154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2">
            <a:extLst>
              <a:ext uri="{FF2B5EF4-FFF2-40B4-BE49-F238E27FC236}">
                <a16:creationId xmlns:a16="http://schemas.microsoft.com/office/drawing/2014/main" id="{660F664F-2B8F-9D43-A8E8-3928DECB9E28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(5)</a:t>
            </a:r>
          </a:p>
        </p:txBody>
      </p:sp>
    </p:spTree>
    <p:extLst>
      <p:ext uri="{BB962C8B-B14F-4D97-AF65-F5344CB8AC3E}">
        <p14:creationId xmlns:p14="http://schemas.microsoft.com/office/powerpoint/2010/main" val="16030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1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/>
              <p:nvPr/>
            </p:nvSpPr>
            <p:spPr>
              <a:xfrm>
                <a:off x="2390109" y="2812361"/>
                <a:ext cx="3546805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0109" y="2812361"/>
                <a:ext cx="3546805" cy="415498"/>
              </a:xfrm>
              <a:prstGeom prst="rect">
                <a:avLst/>
              </a:prstGeom>
              <a:blipFill>
                <a:blip r:embed="rId2"/>
                <a:stretch>
                  <a:fillRect l="-1429" t="-2941" r="-357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A46567-57B8-450D-A4A9-29F35E26C867}"/>
              </a:ext>
            </a:extLst>
          </p:cNvPr>
          <p:cNvSpPr txBox="1"/>
          <p:nvPr/>
        </p:nvSpPr>
        <p:spPr>
          <a:xfrm>
            <a:off x="162878" y="1048054"/>
            <a:ext cx="79480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Pregnancy associated with Glucose level?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1-unit change in Pregnancy (0 → 1) significantly associated with the Glucose level?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591636" y="3629061"/>
                <a:ext cx="7864141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sz="27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36" y="3629061"/>
                <a:ext cx="7864141" cy="415498"/>
              </a:xfrm>
              <a:prstGeom prst="rect">
                <a:avLst/>
              </a:prstGeom>
              <a:blipFill>
                <a:blip r:embed="rId3"/>
                <a:stretch>
                  <a:fillRect t="-6061" b="-393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604016-5B8B-42BC-B2A6-28D9D3F765F5}"/>
              </a:ext>
            </a:extLst>
          </p:cNvPr>
          <p:cNvSpPr txBox="1"/>
          <p:nvPr/>
        </p:nvSpPr>
        <p:spPr>
          <a:xfrm>
            <a:off x="162878" y="1857161"/>
            <a:ext cx="8419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Pregnancy and Glucose level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93334C7-4C74-EA47-A865-6E039E81EF10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pregnancy (1)</a:t>
            </a:r>
          </a:p>
        </p:txBody>
      </p:sp>
    </p:spTree>
    <p:extLst>
      <p:ext uri="{BB962C8B-B14F-4D97-AF65-F5344CB8AC3E}">
        <p14:creationId xmlns:p14="http://schemas.microsoft.com/office/powerpoint/2010/main" val="247043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" grpId="0"/>
      <p:bldP spid="30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493334C7-4C74-EA47-A865-6E039E81EF10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pregnancy (2)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E2B7F2-F877-8846-969B-9C1778E8D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95" y="888997"/>
            <a:ext cx="4663787" cy="5702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A96FB8-1183-7B44-ABC7-FD8BB0366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555" y="1551260"/>
            <a:ext cx="3641466" cy="338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40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2204554" y="2411159"/>
                <a:ext cx="397397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54" y="2411159"/>
                <a:ext cx="3973973" cy="415498"/>
              </a:xfrm>
              <a:prstGeom prst="rect">
                <a:avLst/>
              </a:prstGeom>
              <a:blipFill>
                <a:blip r:embed="rId2"/>
                <a:stretch>
                  <a:fillRect l="-1597" t="-5882" r="-31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/>
              <p:nvPr/>
            </p:nvSpPr>
            <p:spPr>
              <a:xfrm>
                <a:off x="2204554" y="3058487"/>
                <a:ext cx="3973973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554" y="3058487"/>
                <a:ext cx="3973973" cy="415498"/>
              </a:xfrm>
              <a:prstGeom prst="rect">
                <a:avLst/>
              </a:prstGeom>
              <a:blipFill>
                <a:blip r:embed="rId3"/>
                <a:stretch>
                  <a:fillRect l="-1597" t="-2941" r="-31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0056D2-7504-4E1E-B326-7B2A03830479}"/>
                  </a:ext>
                </a:extLst>
              </p:cNvPr>
              <p:cNvSpPr txBox="1"/>
              <p:nvPr/>
            </p:nvSpPr>
            <p:spPr>
              <a:xfrm>
                <a:off x="2252297" y="3858283"/>
                <a:ext cx="390953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𝐺𝑙𝑢𝑐𝑜𝑠𝑒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1−0</m:t>
                              </m:r>
                            </m:sub>
                          </m:s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(1−0)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0056D2-7504-4E1E-B326-7B2A03830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97" y="3858283"/>
                <a:ext cx="3909532" cy="415498"/>
              </a:xfrm>
              <a:prstGeom prst="rect">
                <a:avLst/>
              </a:prstGeom>
              <a:blipFill>
                <a:blip r:embed="rId4"/>
                <a:stretch>
                  <a:fillRect l="-1294" t="-5882" r="-258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7740B8-5BCC-413E-ABD6-B8F25E401BDC}"/>
              </a:ext>
            </a:extLst>
          </p:cNvPr>
          <p:cNvCxnSpPr/>
          <p:nvPr/>
        </p:nvCxnSpPr>
        <p:spPr>
          <a:xfrm>
            <a:off x="1876156" y="3666134"/>
            <a:ext cx="5248275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6BDA60-7359-4F44-A2C9-78507BDB5519}"/>
                  </a:ext>
                </a:extLst>
              </p:cNvPr>
              <p:cNvSpPr txBox="1"/>
              <p:nvPr/>
            </p:nvSpPr>
            <p:spPr>
              <a:xfrm>
                <a:off x="2704884" y="4501482"/>
                <a:ext cx="2974982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𝐺𝑙𝑢𝑐𝑜𝑠𝑒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C6BDA60-7359-4F44-A2C9-78507BDB5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4884" y="4501482"/>
                <a:ext cx="2974982" cy="415498"/>
              </a:xfrm>
              <a:prstGeom prst="rect">
                <a:avLst/>
              </a:prstGeom>
              <a:blipFill>
                <a:blip r:embed="rId5"/>
                <a:stretch>
                  <a:fillRect l="-2128" t="-2941" r="-3830"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itle 2">
            <a:extLst>
              <a:ext uri="{FF2B5EF4-FFF2-40B4-BE49-F238E27FC236}">
                <a16:creationId xmlns:a16="http://schemas.microsoft.com/office/drawing/2014/main" id="{0CE828AB-6E82-F143-97B5-A250B4322624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pregnancy (3)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84911C-3AA5-854B-BCC0-BFA63B2A41F2}"/>
              </a:ext>
            </a:extLst>
          </p:cNvPr>
          <p:cNvSpPr txBox="1"/>
          <p:nvPr/>
        </p:nvSpPr>
        <p:spPr>
          <a:xfrm>
            <a:off x="162878" y="1048054"/>
            <a:ext cx="794801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Pregnancy associated with Glucose level?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1-unit change in Pregnancy (0 → 1) significantly associated with the Glucose level?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FDC5D-C311-E340-8591-7F09709BE535}"/>
              </a:ext>
            </a:extLst>
          </p:cNvPr>
          <p:cNvSpPr txBox="1"/>
          <p:nvPr/>
        </p:nvSpPr>
        <p:spPr>
          <a:xfrm>
            <a:off x="162878" y="1857161"/>
            <a:ext cx="8419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Pregnancy and Glucose level</a:t>
            </a:r>
          </a:p>
        </p:txBody>
      </p:sp>
    </p:spTree>
    <p:extLst>
      <p:ext uri="{BB962C8B-B14F-4D97-AF65-F5344CB8AC3E}">
        <p14:creationId xmlns:p14="http://schemas.microsoft.com/office/powerpoint/2010/main" val="4094047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acyclic graph (DAG)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29111"/>
            <a:ext cx="817245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acyclic graph (DAG)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visual representation of the causal relations that make the underlying relationships between factors explicit 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cause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factor that produces an effect on another factor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directed path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a sequence of arrows in which every arrow points in the same direction (no closed loop)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C5137FD-3832-467E-BAEC-EC98947E86CB}"/>
              </a:ext>
            </a:extLst>
          </p:cNvPr>
          <p:cNvSpPr/>
          <p:nvPr/>
        </p:nvSpPr>
        <p:spPr>
          <a:xfrm>
            <a:off x="3251291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0DEC9E8-3B05-49E4-81A0-EEF17D5B88D3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3799931" y="3917571"/>
            <a:ext cx="1265646" cy="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A3E77B4-039D-4F01-9817-F5BF5C546C35}"/>
              </a:ext>
            </a:extLst>
          </p:cNvPr>
          <p:cNvSpPr/>
          <p:nvPr/>
        </p:nvSpPr>
        <p:spPr>
          <a:xfrm>
            <a:off x="5065577" y="3643251"/>
            <a:ext cx="548640" cy="54864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</a:p>
        </p:txBody>
      </p:sp>
      <p:pic>
        <p:nvPicPr>
          <p:cNvPr id="6" name="Picture 5" descr="A person sitting at a desk with a computer and bookshelf&#10;&#10;Description automatically generated with low confidence">
            <a:extLst>
              <a:ext uri="{FF2B5EF4-FFF2-40B4-BE49-F238E27FC236}">
                <a16:creationId xmlns:a16="http://schemas.microsoft.com/office/drawing/2014/main" id="{11FF7607-D858-4799-8EDD-BB5F25090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112" y="2976419"/>
            <a:ext cx="2177935" cy="16682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560E6-94F7-4FE8-B05F-EE299927423F}"/>
              </a:ext>
            </a:extLst>
          </p:cNvPr>
          <p:cNvSpPr txBox="1"/>
          <p:nvPr/>
        </p:nvSpPr>
        <p:spPr>
          <a:xfrm>
            <a:off x="6928051" y="4647565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Judea Pearl</a:t>
            </a:r>
          </a:p>
        </p:txBody>
      </p:sp>
    </p:spTree>
    <p:extLst>
      <p:ext uri="{BB962C8B-B14F-4D97-AF65-F5344CB8AC3E}">
        <p14:creationId xmlns:p14="http://schemas.microsoft.com/office/powerpoint/2010/main" val="254603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>
            <a:extLst>
              <a:ext uri="{FF2B5EF4-FFF2-40B4-BE49-F238E27FC236}">
                <a16:creationId xmlns:a16="http://schemas.microsoft.com/office/drawing/2014/main" id="{0CE828AB-6E82-F143-97B5-A250B4322624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pregnancy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BDC976-EF7B-6346-9E05-0FFC22730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897" y="900545"/>
            <a:ext cx="4278006" cy="40489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532EE6-F42F-6B40-840D-41064B520F9F}"/>
              </a:ext>
            </a:extLst>
          </p:cNvPr>
          <p:cNvSpPr/>
          <p:nvPr/>
        </p:nvSpPr>
        <p:spPr>
          <a:xfrm>
            <a:off x="2530720" y="1025896"/>
            <a:ext cx="3676117" cy="35955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CC52DF-C2BA-7F4F-9723-8621B12A5613}"/>
              </a:ext>
            </a:extLst>
          </p:cNvPr>
          <p:cNvSpPr/>
          <p:nvPr/>
        </p:nvSpPr>
        <p:spPr>
          <a:xfrm>
            <a:off x="3154174" y="2659146"/>
            <a:ext cx="669681" cy="610525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9A32D6-64EB-E440-9C55-8D1DA57572D8}"/>
              </a:ext>
            </a:extLst>
          </p:cNvPr>
          <p:cNvSpPr/>
          <p:nvPr/>
        </p:nvSpPr>
        <p:spPr>
          <a:xfrm>
            <a:off x="3154174" y="4451583"/>
            <a:ext cx="1639499" cy="50834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E2A8F3-01C7-5645-A2C9-C5C5DE57108F}"/>
              </a:ext>
            </a:extLst>
          </p:cNvPr>
          <p:cNvSpPr txBox="1"/>
          <p:nvPr/>
        </p:nvSpPr>
        <p:spPr>
          <a:xfrm>
            <a:off x="326126" y="2469138"/>
            <a:ext cx="1759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represents Pregnancy and is a dichotomous variable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= Not pregnant and 1 = Pregnant)</a:t>
            </a:r>
          </a:p>
        </p:txBody>
      </p:sp>
    </p:spTree>
    <p:extLst>
      <p:ext uri="{BB962C8B-B14F-4D97-AF65-F5344CB8AC3E}">
        <p14:creationId xmlns:p14="http://schemas.microsoft.com/office/powerpoint/2010/main" val="96577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409156" y="1161180"/>
                <a:ext cx="308789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(1)+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6" y="1161180"/>
                <a:ext cx="3087897" cy="323165"/>
              </a:xfrm>
              <a:prstGeom prst="rect">
                <a:avLst/>
              </a:prstGeom>
              <a:blipFill>
                <a:blip r:embed="rId2"/>
                <a:stretch>
                  <a:fillRect l="-1639" t="-3704" r="-410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/>
              <p:nvPr/>
            </p:nvSpPr>
            <p:spPr>
              <a:xfrm>
                <a:off x="409156" y="1544996"/>
                <a:ext cx="308789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(0)+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027E8D-EBF2-43F6-A331-09B518B10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6" y="1544996"/>
                <a:ext cx="3087897" cy="323165"/>
              </a:xfrm>
              <a:prstGeom prst="rect">
                <a:avLst/>
              </a:prstGeom>
              <a:blipFill>
                <a:blip r:embed="rId3"/>
                <a:stretch>
                  <a:fillRect l="-1639" t="-3846" r="-410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56CA6-3E5F-44FD-A7FE-103241EC9A83}"/>
                  </a:ext>
                </a:extLst>
              </p:cNvPr>
              <p:cNvSpPr txBox="1"/>
              <p:nvPr/>
            </p:nvSpPr>
            <p:spPr>
              <a:xfrm>
                <a:off x="4799488" y="1853270"/>
                <a:ext cx="163409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=123.00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=−2.46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56CA6-3E5F-44FD-A7FE-103241EC9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488" y="1853270"/>
                <a:ext cx="1634096" cy="738664"/>
              </a:xfrm>
              <a:prstGeom prst="rect">
                <a:avLst/>
              </a:prstGeom>
              <a:blipFill>
                <a:blip r:embed="rId4"/>
                <a:stretch>
                  <a:fillRect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04C98-BA23-492F-A196-94AF86CE44E6}"/>
                  </a:ext>
                </a:extLst>
              </p:cNvPr>
              <p:cNvSpPr txBox="1"/>
              <p:nvPr/>
            </p:nvSpPr>
            <p:spPr>
              <a:xfrm>
                <a:off x="542926" y="3162532"/>
                <a:ext cx="334335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=123.00−2.46(1)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DB04C98-BA23-492F-A196-94AF86CE4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6" y="3162532"/>
                <a:ext cx="3343351" cy="323165"/>
              </a:xfrm>
              <a:prstGeom prst="rect">
                <a:avLst/>
              </a:prstGeom>
              <a:blipFill>
                <a:blip r:embed="rId5"/>
                <a:stretch>
                  <a:fillRect l="-1515" r="-2273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BED1B3-8F48-4D72-BF56-957824DC4572}"/>
                  </a:ext>
                </a:extLst>
              </p:cNvPr>
              <p:cNvSpPr txBox="1"/>
              <p:nvPr/>
            </p:nvSpPr>
            <p:spPr>
              <a:xfrm>
                <a:off x="682291" y="3581678"/>
                <a:ext cx="320440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120.54=123.00−2.46(1)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BED1B3-8F48-4D72-BF56-957824DC4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291" y="3581678"/>
                <a:ext cx="3204403" cy="323165"/>
              </a:xfrm>
              <a:prstGeom prst="rect">
                <a:avLst/>
              </a:prstGeom>
              <a:blipFill>
                <a:blip r:embed="rId6"/>
                <a:stretch>
                  <a:fillRect l="-1581" r="-237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899B7-F60E-4A95-BAEC-B7667C48E140}"/>
                  </a:ext>
                </a:extLst>
              </p:cNvPr>
              <p:cNvSpPr txBox="1"/>
              <p:nvPr/>
            </p:nvSpPr>
            <p:spPr>
              <a:xfrm>
                <a:off x="4904455" y="3162532"/>
                <a:ext cx="3343351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=123.00−2.46(0)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2899B7-F60E-4A95-BAEC-B7667C48E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4455" y="3162532"/>
                <a:ext cx="3343351" cy="323165"/>
              </a:xfrm>
              <a:prstGeom prst="rect">
                <a:avLst/>
              </a:prstGeom>
              <a:blipFill>
                <a:blip r:embed="rId7"/>
                <a:stretch>
                  <a:fillRect l="-1136" r="-2652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6B5EF6-EA18-49AE-84EE-5F8E7D41B274}"/>
                  </a:ext>
                </a:extLst>
              </p:cNvPr>
              <p:cNvSpPr txBox="1"/>
              <p:nvPr/>
            </p:nvSpPr>
            <p:spPr>
              <a:xfrm>
                <a:off x="5043819" y="3556697"/>
                <a:ext cx="2009140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123.00=123.00</m:t>
                      </m:r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6B5EF6-EA18-49AE-84EE-5F8E7D41B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19" y="3556697"/>
                <a:ext cx="2009140" cy="323165"/>
              </a:xfrm>
              <a:prstGeom prst="rect">
                <a:avLst/>
              </a:prstGeom>
              <a:blipFill>
                <a:blip r:embed="rId8"/>
                <a:stretch>
                  <a:fillRect l="-1887" r="-2516"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0BB2A0-EC8A-4D45-9F2E-8B83A0DBFDF4}"/>
                  </a:ext>
                </a:extLst>
              </p:cNvPr>
              <p:cNvSpPr txBox="1"/>
              <p:nvPr/>
            </p:nvSpPr>
            <p:spPr>
              <a:xfrm>
                <a:off x="3124488" y="4108372"/>
                <a:ext cx="284584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120.54 −123.00=</m:t>
                    </m:r>
                  </m:oMath>
                </a14:m>
                <a:r>
                  <a:rPr lang="en-US" sz="2100" dirty="0">
                    <a:solidFill>
                      <a:schemeClr val="bg1"/>
                    </a:solidFill>
                  </a:rPr>
                  <a:t>-2.46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30BB2A0-EC8A-4D45-9F2E-8B83A0DBF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488" y="4108372"/>
                <a:ext cx="2845844" cy="323165"/>
              </a:xfrm>
              <a:prstGeom prst="rect">
                <a:avLst/>
              </a:prstGeom>
              <a:blipFill>
                <a:blip r:embed="rId9"/>
                <a:stretch>
                  <a:fillRect l="-3111" t="-22222" r="-4444" b="-4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1BAC00-D703-45A0-B8FD-4DB699262608}"/>
                  </a:ext>
                </a:extLst>
              </p:cNvPr>
              <p:cNvSpPr txBox="1"/>
              <p:nvPr/>
            </p:nvSpPr>
            <p:spPr>
              <a:xfrm>
                <a:off x="369353" y="2094620"/>
                <a:ext cx="231050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𝐺𝑙𝑢𝑐𝑜𝑠𝑒</m:t>
                              </m:r>
                            </m:e>
                            <m:sub>
                              <m:r>
                                <a:rPr lang="en-US" sz="21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1BAC00-D703-45A0-B8FD-4DB699262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353" y="2094620"/>
                <a:ext cx="2310504" cy="323165"/>
              </a:xfrm>
              <a:prstGeom prst="rect">
                <a:avLst/>
              </a:prstGeom>
              <a:blipFill>
                <a:blip r:embed="rId10"/>
                <a:stretch>
                  <a:fillRect l="-2186" t="-3846" b="-3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C8A535-0ACD-46BF-8688-0ECF28515DF0}"/>
              </a:ext>
            </a:extLst>
          </p:cNvPr>
          <p:cNvCxnSpPr>
            <a:cxnSpLocks/>
          </p:cNvCxnSpPr>
          <p:nvPr/>
        </p:nvCxnSpPr>
        <p:spPr>
          <a:xfrm>
            <a:off x="409156" y="1979616"/>
            <a:ext cx="3481946" cy="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588B176-3550-4086-A4BB-50EE2C6B1D11}"/>
              </a:ext>
            </a:extLst>
          </p:cNvPr>
          <p:cNvSpPr txBox="1"/>
          <p:nvPr/>
        </p:nvSpPr>
        <p:spPr>
          <a:xfrm>
            <a:off x="409156" y="2820217"/>
            <a:ext cx="37289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 level for subjects with pregnancy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E39F4A-928D-48DA-93A6-F14C58C6BDD7}"/>
              </a:ext>
            </a:extLst>
          </p:cNvPr>
          <p:cNvSpPr txBox="1"/>
          <p:nvPr/>
        </p:nvSpPr>
        <p:spPr>
          <a:xfrm>
            <a:off x="4772453" y="2857188"/>
            <a:ext cx="399660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 level for subjects without pregnancy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3330B9-A93F-40B5-8FFC-205F550B1B95}"/>
                  </a:ext>
                </a:extLst>
              </p:cNvPr>
              <p:cNvSpPr txBox="1"/>
              <p:nvPr/>
            </p:nvSpPr>
            <p:spPr>
              <a:xfrm>
                <a:off x="2384897" y="4551288"/>
                <a:ext cx="4374207" cy="4154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𝐺𝑙𝑢𝑐𝑜𝑠𝑒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−2.46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3330B9-A93F-40B5-8FFC-205F550B1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4897" y="4551288"/>
                <a:ext cx="4374207" cy="4154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5C9259-3761-4D3F-AD39-BE79BC2E171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4989" y="1066690"/>
            <a:ext cx="4408230" cy="639587"/>
          </a:xfrm>
          <a:prstGeom prst="rect">
            <a:avLst/>
          </a:prstGeom>
        </p:spPr>
      </p:pic>
      <p:sp>
        <p:nvSpPr>
          <p:cNvPr id="20" name="Title 2">
            <a:extLst>
              <a:ext uri="{FF2B5EF4-FFF2-40B4-BE49-F238E27FC236}">
                <a16:creationId xmlns:a16="http://schemas.microsoft.com/office/drawing/2014/main" id="{48683249-A6FA-324F-AF81-852C114CA67A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pregnancy (5)</a:t>
            </a:r>
          </a:p>
        </p:txBody>
      </p:sp>
    </p:spTree>
    <p:extLst>
      <p:ext uri="{BB962C8B-B14F-4D97-AF65-F5344CB8AC3E}">
        <p14:creationId xmlns:p14="http://schemas.microsoft.com/office/powerpoint/2010/main" val="347510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7" grpId="0"/>
      <p:bldP spid="11" grpId="0"/>
      <p:bldP spid="12" grpId="0"/>
      <p:bldP spid="14" grpId="0"/>
      <p:bldP spid="15" grpId="0"/>
      <p:bldP spid="16" grpId="0"/>
      <p:bldP spid="17" grpId="0"/>
      <p:bldP spid="18" grpId="0"/>
      <p:bldP spid="21" grpId="0"/>
      <p:bldP spid="2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/>
              <p:nvPr/>
            </p:nvSpPr>
            <p:spPr>
              <a:xfrm>
                <a:off x="2185898" y="2863899"/>
                <a:ext cx="4803431" cy="4154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B881DD3-C2DF-4A88-9780-19BE598AD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5898" y="2863899"/>
                <a:ext cx="4803431" cy="415498"/>
              </a:xfrm>
              <a:prstGeom prst="rect">
                <a:avLst/>
              </a:prstGeom>
              <a:blipFill>
                <a:blip r:embed="rId2"/>
                <a:stretch>
                  <a:fillRect l="-264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AA46567-57B8-450D-A4A9-29F35E26C867}"/>
              </a:ext>
            </a:extLst>
          </p:cNvPr>
          <p:cNvSpPr txBox="1"/>
          <p:nvPr/>
        </p:nvSpPr>
        <p:spPr>
          <a:xfrm>
            <a:off x="162877" y="1048054"/>
            <a:ext cx="8944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Age associated with Glucose level controlling for Pregnancy history?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1-unit change in Age significantly associated with the Glucose level controlling for Pregnancy history?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/>
              <p:nvPr/>
            </p:nvSpPr>
            <p:spPr>
              <a:xfrm>
                <a:off x="67946" y="3844994"/>
                <a:ext cx="90393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1CBB427-645B-4C56-8C1A-7265DAD7B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" y="3844994"/>
                <a:ext cx="9039334" cy="369332"/>
              </a:xfrm>
              <a:prstGeom prst="rect">
                <a:avLst/>
              </a:prstGeom>
              <a:blipFill>
                <a:blip r:embed="rId3"/>
                <a:stretch>
                  <a:fillRect l="-270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25604016-5B8B-42BC-B2A6-28D9D3F765F5}"/>
              </a:ext>
            </a:extLst>
          </p:cNvPr>
          <p:cNvSpPr txBox="1"/>
          <p:nvPr/>
        </p:nvSpPr>
        <p:spPr>
          <a:xfrm>
            <a:off x="162877" y="2021303"/>
            <a:ext cx="8419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Age and Glucose level controlling for Pregnancy history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6527174-BBE9-F948-B620-C6337EDB43A8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+ Pregnancy (1)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37FB2-44A0-704D-A24B-A4D5CAE1F6C6}"/>
              </a:ext>
            </a:extLst>
          </p:cNvPr>
          <p:cNvSpPr txBox="1"/>
          <p:nvPr/>
        </p:nvSpPr>
        <p:spPr>
          <a:xfrm>
            <a:off x="314133" y="4449978"/>
            <a:ext cx="8419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is an example of a multivariable linear regression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08B75E-640C-447C-893A-BF073F35C8F2}"/>
              </a:ext>
            </a:extLst>
          </p:cNvPr>
          <p:cNvSpPr/>
          <p:nvPr/>
        </p:nvSpPr>
        <p:spPr>
          <a:xfrm>
            <a:off x="4372451" y="2834302"/>
            <a:ext cx="899460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40B6A-A523-4339-938B-B1E6C808EE8B}"/>
              </a:ext>
            </a:extLst>
          </p:cNvPr>
          <p:cNvSpPr/>
          <p:nvPr/>
        </p:nvSpPr>
        <p:spPr>
          <a:xfrm>
            <a:off x="5506984" y="2840737"/>
            <a:ext cx="899460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3E9EC-D44C-498B-B796-0AC5879052A2}"/>
              </a:ext>
            </a:extLst>
          </p:cNvPr>
          <p:cNvSpPr/>
          <p:nvPr/>
        </p:nvSpPr>
        <p:spPr>
          <a:xfrm>
            <a:off x="4936895" y="3778154"/>
            <a:ext cx="1209904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9A5978-7DC0-47BD-B888-B26BE743D013}"/>
              </a:ext>
            </a:extLst>
          </p:cNvPr>
          <p:cNvSpPr/>
          <p:nvPr/>
        </p:nvSpPr>
        <p:spPr>
          <a:xfrm>
            <a:off x="6406444" y="3775321"/>
            <a:ext cx="2152527" cy="55399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3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" grpId="0"/>
      <p:bldP spid="30" grpId="0"/>
      <p:bldP spid="2" grpId="0"/>
      <p:bldP spid="10" grpId="0"/>
      <p:bldP spid="8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A46567-57B8-450D-A4A9-29F35E26C867}"/>
              </a:ext>
            </a:extLst>
          </p:cNvPr>
          <p:cNvSpPr txBox="1"/>
          <p:nvPr/>
        </p:nvSpPr>
        <p:spPr>
          <a:xfrm>
            <a:off x="162877" y="1048054"/>
            <a:ext cx="89444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Age associated with Glucose level controlling for Pregnancy history?</a:t>
            </a:r>
          </a:p>
          <a:p>
            <a:pPr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a 1-unit change in Age significantly associated with the Glucose level controlling for Pregnancy history?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604016-5B8B-42BC-B2A6-28D9D3F765F5}"/>
              </a:ext>
            </a:extLst>
          </p:cNvPr>
          <p:cNvSpPr txBox="1"/>
          <p:nvPr/>
        </p:nvSpPr>
        <p:spPr>
          <a:xfrm>
            <a:off x="162877" y="2021303"/>
            <a:ext cx="84191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null hypothesis is, there is no statistically significant association between Age and Glucose level controlling for Pregnancy history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B6527174-BBE9-F948-B620-C6337EDB43A8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+ Pregnancy (2)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7E552D-E02F-2D46-9EFE-64978AF88E25}"/>
              </a:ext>
            </a:extLst>
          </p:cNvPr>
          <p:cNvSpPr/>
          <p:nvPr/>
        </p:nvSpPr>
        <p:spPr>
          <a:xfrm>
            <a:off x="2674133" y="2987853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99D4FC-0E8B-8548-88C1-ACE788725DA6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3745776" y="3263973"/>
            <a:ext cx="1265644" cy="1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CE66FE3-7756-0A4B-A7AD-50C82C898E09}"/>
              </a:ext>
            </a:extLst>
          </p:cNvPr>
          <p:cNvSpPr/>
          <p:nvPr/>
        </p:nvSpPr>
        <p:spPr>
          <a:xfrm>
            <a:off x="5011420" y="2987852"/>
            <a:ext cx="107164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Glucose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23479DA-752A-6646-B440-057C49358081}"/>
              </a:ext>
            </a:extLst>
          </p:cNvPr>
          <p:cNvSpPr/>
          <p:nvPr/>
        </p:nvSpPr>
        <p:spPr>
          <a:xfrm>
            <a:off x="3635447" y="4092334"/>
            <a:ext cx="1492183" cy="55224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Pregnancy history</a:t>
            </a:r>
            <a:endParaRPr lang="en-US" sz="1400" dirty="0">
              <a:solidFill>
                <a:schemeClr val="accent1">
                  <a:lumMod val="20000"/>
                  <a:lumOff val="8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49510B-6797-424D-99A8-45C20E367329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5127630" y="3540093"/>
            <a:ext cx="41961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686A6-5FB7-E54E-8AE2-64BF920B18A0}"/>
              </a:ext>
            </a:extLst>
          </p:cNvPr>
          <p:cNvCxnSpPr>
            <a:cxnSpLocks/>
            <a:endCxn id="8" idx="2"/>
          </p:cNvCxnSpPr>
          <p:nvPr/>
        </p:nvCxnSpPr>
        <p:spPr>
          <a:xfrm flipH="1" flipV="1">
            <a:off x="3209955" y="3540094"/>
            <a:ext cx="425492" cy="552240"/>
          </a:xfrm>
          <a:prstGeom prst="straightConnector1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4153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391802-7EF0-4179-B8A9-1237CE3D6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44" y="4021202"/>
            <a:ext cx="2771429" cy="7428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529E43-6692-4585-A92B-BB9890566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643" y="1051201"/>
            <a:ext cx="4876190" cy="2695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9CFB7-D5FC-44B6-ADC9-B7B7561C6D91}"/>
                  </a:ext>
                </a:extLst>
              </p:cNvPr>
              <p:cNvSpPr txBox="1"/>
              <p:nvPr/>
            </p:nvSpPr>
            <p:spPr>
              <a:xfrm>
                <a:off x="6804194" y="2122775"/>
                <a:ext cx="1726348" cy="1061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11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=102.01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111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US" sz="2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11113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−7.47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619CFB7-D5FC-44B6-ADC9-B7B7561C6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194" y="2122775"/>
                <a:ext cx="1726348" cy="1061829"/>
              </a:xfrm>
              <a:prstGeom prst="rect">
                <a:avLst/>
              </a:prstGeom>
              <a:blipFill>
                <a:blip r:embed="rId4"/>
                <a:stretch>
                  <a:fillRect l="-1060" b="-6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>
            <a:extLst>
              <a:ext uri="{FF2B5EF4-FFF2-40B4-BE49-F238E27FC236}">
                <a16:creationId xmlns:a16="http://schemas.microsoft.com/office/drawing/2014/main" id="{420B96F2-38CF-BA46-BF1D-D57BC4B2B9CF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+ Pregnancy (3)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E15C2-73F3-5043-B953-27DB1215EAE8}"/>
              </a:ext>
            </a:extLst>
          </p:cNvPr>
          <p:cNvSpPr txBox="1"/>
          <p:nvPr/>
        </p:nvSpPr>
        <p:spPr>
          <a:xfrm>
            <a:off x="23149" y="1900085"/>
            <a:ext cx="1759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represents Pregnancy and is a dichotomous variable 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(0 = Not pregnant and 1 = Pregnant)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920EF02-BB73-624D-A57C-92D9FC08DBF7}"/>
              </a:ext>
            </a:extLst>
          </p:cNvPr>
          <p:cNvSpPr/>
          <p:nvPr/>
        </p:nvSpPr>
        <p:spPr>
          <a:xfrm>
            <a:off x="1782574" y="1233715"/>
            <a:ext cx="4479330" cy="20154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A1E3B3-6455-8149-8942-AFE06391DB95}"/>
              </a:ext>
            </a:extLst>
          </p:cNvPr>
          <p:cNvSpPr/>
          <p:nvPr/>
        </p:nvSpPr>
        <p:spPr>
          <a:xfrm>
            <a:off x="2652604" y="2279922"/>
            <a:ext cx="889395" cy="62532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3E79A-AC0D-2B4E-B435-373740111BEF}"/>
              </a:ext>
            </a:extLst>
          </p:cNvPr>
          <p:cNvSpPr/>
          <p:nvPr/>
        </p:nvSpPr>
        <p:spPr>
          <a:xfrm>
            <a:off x="2652604" y="4160083"/>
            <a:ext cx="1977269" cy="621844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4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420B96F2-38CF-BA46-BF1D-D57BC4B2B9CF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+ Pregnancy (4)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F263D8-314A-EF41-9D63-8E621CD4B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52" y="966691"/>
            <a:ext cx="5193746" cy="5248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80167F-F822-4BA9-B45E-55EFAD09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862" y="1661174"/>
            <a:ext cx="3723765" cy="31801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61A337-409D-45B4-9EA0-CEB35082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707" y="1661172"/>
            <a:ext cx="3804459" cy="318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1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151A7D2-9068-4A6F-84E8-3C938B93E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2" y="962901"/>
            <a:ext cx="3890681" cy="21505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3BE08B-536C-4BA0-B685-639972BF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27" y="1224555"/>
            <a:ext cx="2227592" cy="5970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944494-4FEB-4709-AB85-0251DB1825A9}"/>
              </a:ext>
            </a:extLst>
          </p:cNvPr>
          <p:cNvSpPr txBox="1"/>
          <p:nvPr/>
        </p:nvSpPr>
        <p:spPr>
          <a:xfrm>
            <a:off x="436747" y="3378850"/>
            <a:ext cx="7590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linear regression model, subjects who were older by 1 year in Age had, on average, a 0.76-point increase in glucose levels (95% CI: 0.57, 0.95) controlling for Pregnancy history.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A4EEE4-A45A-124B-B873-D8D120275CD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regression—glucose ~ Age + Pregnancy (5)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4E70A4-7F08-7143-9E03-46E66F8C3F4B}"/>
              </a:ext>
            </a:extLst>
          </p:cNvPr>
          <p:cNvSpPr/>
          <p:nvPr/>
        </p:nvSpPr>
        <p:spPr>
          <a:xfrm>
            <a:off x="1235675" y="2126800"/>
            <a:ext cx="729049" cy="15078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1BDBF5-5A4B-9A4F-B0CC-9C6DD4A47659}"/>
              </a:ext>
            </a:extLst>
          </p:cNvPr>
          <p:cNvSpPr/>
          <p:nvPr/>
        </p:nvSpPr>
        <p:spPr>
          <a:xfrm>
            <a:off x="5462364" y="1558740"/>
            <a:ext cx="1482446" cy="16588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99DC59-8506-1E43-B5A1-1586544078BA}"/>
              </a:ext>
            </a:extLst>
          </p:cNvPr>
          <p:cNvSpPr/>
          <p:nvPr/>
        </p:nvSpPr>
        <p:spPr>
          <a:xfrm>
            <a:off x="3656312" y="3684339"/>
            <a:ext cx="2021281" cy="33667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557A8F-213E-F246-8E5F-2A0575C22129}"/>
              </a:ext>
            </a:extLst>
          </p:cNvPr>
          <p:cNvSpPr/>
          <p:nvPr/>
        </p:nvSpPr>
        <p:spPr>
          <a:xfrm>
            <a:off x="436747" y="3963087"/>
            <a:ext cx="2173449" cy="336678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8A59C27-8075-A24B-A09B-343513D0AEF6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rot="16200000" flipV="1">
            <a:off x="2430201" y="1447586"/>
            <a:ext cx="1406753" cy="3066753"/>
          </a:xfrm>
          <a:prstGeom prst="bent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12FA2B5-E497-894D-85A7-A9878A78B935}"/>
              </a:ext>
            </a:extLst>
          </p:cNvPr>
          <p:cNvCxnSpPr>
            <a:cxnSpLocks/>
            <a:stCxn id="12" idx="2"/>
            <a:endCxn id="10" idx="2"/>
          </p:cNvCxnSpPr>
          <p:nvPr/>
        </p:nvCxnSpPr>
        <p:spPr>
          <a:xfrm rot="5400000" flipH="1" flipV="1">
            <a:off x="2575960" y="672139"/>
            <a:ext cx="2575137" cy="4680115"/>
          </a:xfrm>
          <a:prstGeom prst="bentConnector3">
            <a:avLst>
              <a:gd name="adj1" fmla="val -19852"/>
            </a:avLst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7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44494-4FEB-4709-AB85-0251DB1825A9}"/>
              </a:ext>
            </a:extLst>
          </p:cNvPr>
          <p:cNvSpPr txBox="1"/>
          <p:nvPr/>
        </p:nvSpPr>
        <p:spPr>
          <a:xfrm>
            <a:off x="165100" y="946618"/>
            <a:ext cx="75907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linear regression model, subjects who were older by 1 year in Age had, on average, a 0.77-point increase in glucose levels (95% CI: 0.57, 0.95)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Pregnancy history.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“controlling” mean?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A4EEE4-A45A-124B-B873-D8D120275CD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Linear regression—what does ‘controlling’ or ‘adjusting’ mean? (1)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79852-9B6C-495D-AF17-EC239C9B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9" y="2509179"/>
            <a:ext cx="4328948" cy="134197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849F85-E7EC-46FB-98B2-16C2ED63EF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797151"/>
              </p:ext>
            </p:extLst>
          </p:nvPr>
        </p:nvGraphicFramePr>
        <p:xfrm>
          <a:off x="4688379" y="2565289"/>
          <a:ext cx="1978428" cy="191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476">
                  <a:extLst>
                    <a:ext uri="{9D8B030D-6E8A-4147-A177-3AD203B41FA5}">
                      <a16:colId xmlns:a16="http://schemas.microsoft.com/office/drawing/2014/main" val="2209327678"/>
                    </a:ext>
                  </a:extLst>
                </a:gridCol>
                <a:gridCol w="659476">
                  <a:extLst>
                    <a:ext uri="{9D8B030D-6E8A-4147-A177-3AD203B41FA5}">
                      <a16:colId xmlns:a16="http://schemas.microsoft.com/office/drawing/2014/main" val="3501362773"/>
                    </a:ext>
                  </a:extLst>
                </a:gridCol>
                <a:gridCol w="659476">
                  <a:extLst>
                    <a:ext uri="{9D8B030D-6E8A-4147-A177-3AD203B41FA5}">
                      <a16:colId xmlns:a16="http://schemas.microsoft.com/office/drawing/2014/main" val="3455512928"/>
                    </a:ext>
                  </a:extLst>
                </a:gridCol>
              </a:tblGrid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glucose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Preg.hx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62465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1890935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8437000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6582529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glucose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2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Preg.hx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63008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099251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8942894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79596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22B505-35A0-4782-B80A-9E627AF9676F}"/>
                  </a:ext>
                </a:extLst>
              </p:cNvPr>
              <p:cNvSpPr txBox="1"/>
              <p:nvPr/>
            </p:nvSpPr>
            <p:spPr>
              <a:xfrm>
                <a:off x="0" y="3977107"/>
                <a:ext cx="468837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22B505-35A0-4782-B80A-9E627AF9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7107"/>
                <a:ext cx="4688379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1C996-5F1A-4CD4-B41D-1004FD12428B}"/>
                  </a:ext>
                </a:extLst>
              </p:cNvPr>
              <p:cNvSpPr txBox="1"/>
              <p:nvPr/>
            </p:nvSpPr>
            <p:spPr>
              <a:xfrm>
                <a:off x="15043" y="4319561"/>
                <a:ext cx="468837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102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0.76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−7.5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1C996-5F1A-4CD4-B41D-1004FD12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" y="4319561"/>
                <a:ext cx="4688379" cy="27699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C161549-759D-4CAA-8ED6-A707883511FF}"/>
              </a:ext>
            </a:extLst>
          </p:cNvPr>
          <p:cNvSpPr/>
          <p:nvPr/>
        </p:nvSpPr>
        <p:spPr>
          <a:xfrm>
            <a:off x="4688378" y="2789024"/>
            <a:ext cx="1770611" cy="47787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6A0DA2A-622B-4582-99B7-7BB1CB50A135}"/>
              </a:ext>
            </a:extLst>
          </p:cNvPr>
          <p:cNvCxnSpPr/>
          <p:nvPr/>
        </p:nvCxnSpPr>
        <p:spPr>
          <a:xfrm>
            <a:off x="6458989" y="3017520"/>
            <a:ext cx="7232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046CB74-F30D-4323-9F69-A28D84697BCE}"/>
              </a:ext>
            </a:extLst>
          </p:cNvPr>
          <p:cNvSpPr txBox="1"/>
          <p:nvPr/>
        </p:nvSpPr>
        <p:spPr>
          <a:xfrm>
            <a:off x="7182196" y="2832854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3.8 = 5*0.76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F9C21-3620-47A4-9391-487E166ED832}"/>
              </a:ext>
            </a:extLst>
          </p:cNvPr>
          <p:cNvSpPr/>
          <p:nvPr/>
        </p:nvSpPr>
        <p:spPr>
          <a:xfrm>
            <a:off x="4688378" y="3730596"/>
            <a:ext cx="1770611" cy="477878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C2D6E66-5DED-466A-8665-803B46D2DE6E}"/>
              </a:ext>
            </a:extLst>
          </p:cNvPr>
          <p:cNvCxnSpPr/>
          <p:nvPr/>
        </p:nvCxnSpPr>
        <p:spPr>
          <a:xfrm>
            <a:off x="6458989" y="3959092"/>
            <a:ext cx="72320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77E1CD3-57BA-40EF-9660-40F5E48594D9}"/>
              </a:ext>
            </a:extLst>
          </p:cNvPr>
          <p:cNvSpPr txBox="1"/>
          <p:nvPr/>
        </p:nvSpPr>
        <p:spPr>
          <a:xfrm>
            <a:off x="7182196" y="3774426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3.8 = 5*0.76</a:t>
            </a:r>
          </a:p>
        </p:txBody>
      </p:sp>
    </p:spTree>
    <p:extLst>
      <p:ext uri="{BB962C8B-B14F-4D97-AF65-F5344CB8AC3E}">
        <p14:creationId xmlns:p14="http://schemas.microsoft.com/office/powerpoint/2010/main" val="15773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/>
      <p:bldP spid="21" grpId="0" animBg="1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944494-4FEB-4709-AB85-0251DB1825A9}"/>
              </a:ext>
            </a:extLst>
          </p:cNvPr>
          <p:cNvSpPr txBox="1"/>
          <p:nvPr/>
        </p:nvSpPr>
        <p:spPr>
          <a:xfrm>
            <a:off x="165100" y="946618"/>
            <a:ext cx="759072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According to the linear regression model, subjects who were older by year in Age had, on average, a 0.77-point increase in glucose levels (95% CI: 0.57, 0.95) </a:t>
            </a:r>
            <a:r>
              <a:rPr lang="en-US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controlling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Pregnancy history.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does “controlling” mean?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2DA4EEE4-A45A-124B-B873-D8D120275CD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Linear regression—what does ‘controlling’ or ‘adjusting’ mean? (2)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779852-9B6C-495D-AF17-EC239C9B1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9" y="2509179"/>
            <a:ext cx="4328948" cy="134197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9849F85-E7EC-46FB-98B2-16C2ED63EF45}"/>
              </a:ext>
            </a:extLst>
          </p:cNvPr>
          <p:cNvGraphicFramePr>
            <a:graphicFrameLocks noGrp="1"/>
          </p:cNvGraphicFramePr>
          <p:nvPr/>
        </p:nvGraphicFramePr>
        <p:xfrm>
          <a:off x="4688379" y="2565289"/>
          <a:ext cx="1978428" cy="19171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59476">
                  <a:extLst>
                    <a:ext uri="{9D8B030D-6E8A-4147-A177-3AD203B41FA5}">
                      <a16:colId xmlns:a16="http://schemas.microsoft.com/office/drawing/2014/main" val="2209327678"/>
                    </a:ext>
                  </a:extLst>
                </a:gridCol>
                <a:gridCol w="659476">
                  <a:extLst>
                    <a:ext uri="{9D8B030D-6E8A-4147-A177-3AD203B41FA5}">
                      <a16:colId xmlns:a16="http://schemas.microsoft.com/office/drawing/2014/main" val="3501362773"/>
                    </a:ext>
                  </a:extLst>
                </a:gridCol>
                <a:gridCol w="659476">
                  <a:extLst>
                    <a:ext uri="{9D8B030D-6E8A-4147-A177-3AD203B41FA5}">
                      <a16:colId xmlns:a16="http://schemas.microsoft.com/office/drawing/2014/main" val="3455512928"/>
                    </a:ext>
                  </a:extLst>
                </a:gridCol>
              </a:tblGrid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glucose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Preg.hx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7162465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117.3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51890935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121.1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8437000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6582529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glucose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age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57129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Preg.h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7963008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124.8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099251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128.6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38942894"/>
                  </a:ext>
                </a:extLst>
              </a:tr>
              <a:tr h="2396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132.4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2795961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22B505-35A0-4782-B80A-9E627AF9676F}"/>
                  </a:ext>
                </a:extLst>
              </p:cNvPr>
              <p:cNvSpPr txBox="1"/>
              <p:nvPr/>
            </p:nvSpPr>
            <p:spPr>
              <a:xfrm>
                <a:off x="0" y="3977107"/>
                <a:ext cx="468837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22B505-35A0-4782-B80A-9E627AF96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77107"/>
                <a:ext cx="4688379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1C996-5F1A-4CD4-B41D-1004FD12428B}"/>
                  </a:ext>
                </a:extLst>
              </p:cNvPr>
              <p:cNvSpPr txBox="1"/>
              <p:nvPr/>
            </p:nvSpPr>
            <p:spPr>
              <a:xfrm>
                <a:off x="15043" y="4319561"/>
                <a:ext cx="468837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𝐺𝑙𝑢𝑐𝑜𝑠𝑒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102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0.76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−7.5</m:t>
                      </m:r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11C996-5F1A-4CD4-B41D-1004FD12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43" y="4319561"/>
                <a:ext cx="4688379" cy="276999"/>
              </a:xfrm>
              <a:prstGeom prst="rect">
                <a:avLst/>
              </a:prstGeom>
              <a:blipFill>
                <a:blip r:embed="rId4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9C161549-759D-4CAA-8ED6-A707883511FF}"/>
              </a:ext>
            </a:extLst>
          </p:cNvPr>
          <p:cNvSpPr/>
          <p:nvPr/>
        </p:nvSpPr>
        <p:spPr>
          <a:xfrm>
            <a:off x="4688378" y="2793320"/>
            <a:ext cx="1770611" cy="26442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46CB74-F30D-4323-9F69-A28D84697BCE}"/>
              </a:ext>
            </a:extLst>
          </p:cNvPr>
          <p:cNvSpPr txBox="1"/>
          <p:nvPr/>
        </p:nvSpPr>
        <p:spPr>
          <a:xfrm>
            <a:off x="7280781" y="3198949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-7.5 = -7.5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AF9C21-3620-47A4-9391-487E166ED832}"/>
              </a:ext>
            </a:extLst>
          </p:cNvPr>
          <p:cNvSpPr/>
          <p:nvPr/>
        </p:nvSpPr>
        <p:spPr>
          <a:xfrm>
            <a:off x="4688378" y="3730596"/>
            <a:ext cx="1770611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B458E48-058A-4CEF-B72F-C5B9FB091B6E}"/>
              </a:ext>
            </a:extLst>
          </p:cNvPr>
          <p:cNvSpPr/>
          <p:nvPr/>
        </p:nvSpPr>
        <p:spPr>
          <a:xfrm>
            <a:off x="6458988" y="2916077"/>
            <a:ext cx="723207" cy="935076"/>
          </a:xfrm>
          <a:prstGeom prst="rightBrace">
            <a:avLst>
              <a:gd name="adj1" fmla="val 32324"/>
              <a:gd name="adj2" fmla="val 50000"/>
            </a:avLst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C34211-C243-425B-87AD-69413600874E}"/>
              </a:ext>
            </a:extLst>
          </p:cNvPr>
          <p:cNvSpPr/>
          <p:nvPr/>
        </p:nvSpPr>
        <p:spPr>
          <a:xfrm>
            <a:off x="4688378" y="3087384"/>
            <a:ext cx="1770611" cy="264421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A6241F-545E-4424-B1D7-E4C853D02110}"/>
              </a:ext>
            </a:extLst>
          </p:cNvPr>
          <p:cNvSpPr txBox="1"/>
          <p:nvPr/>
        </p:nvSpPr>
        <p:spPr>
          <a:xfrm>
            <a:off x="7280781" y="3493013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-7.5 = -7.5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5D112D-E6FD-4EE6-8252-6E19A1907EB8}"/>
              </a:ext>
            </a:extLst>
          </p:cNvPr>
          <p:cNvSpPr/>
          <p:nvPr/>
        </p:nvSpPr>
        <p:spPr>
          <a:xfrm>
            <a:off x="4688378" y="4024660"/>
            <a:ext cx="1770611" cy="276999"/>
          </a:xfrm>
          <a:prstGeom prst="rect">
            <a:avLst/>
          </a:prstGeom>
          <a:noFill/>
          <a:ln w="381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3FDC62A0-D9D9-429F-AF9A-44F25E31B6E1}"/>
              </a:ext>
            </a:extLst>
          </p:cNvPr>
          <p:cNvSpPr/>
          <p:nvPr/>
        </p:nvSpPr>
        <p:spPr>
          <a:xfrm>
            <a:off x="6458988" y="3210141"/>
            <a:ext cx="723207" cy="935076"/>
          </a:xfrm>
          <a:prstGeom prst="rightBrace">
            <a:avLst>
              <a:gd name="adj1" fmla="val 32324"/>
              <a:gd name="adj2" fmla="val 50000"/>
            </a:avLst>
          </a:prstGeom>
          <a:ln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95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/>
      <p:bldP spid="21" grpId="0" animBg="1"/>
      <p:bldP spid="4" grpId="0" animBg="1"/>
      <p:bldP spid="15" grpId="0" animBg="1"/>
      <p:bldP spid="17" grpId="0"/>
      <p:bldP spid="24" grpId="0" animBg="1"/>
      <p:bldP spid="2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2DA4EEE4-A45A-124B-B873-D8D120275CDE}"/>
              </a:ext>
            </a:extLst>
          </p:cNvPr>
          <p:cNvSpPr txBox="1">
            <a:spLocks/>
          </p:cNvSpPr>
          <p:nvPr/>
        </p:nvSpPr>
        <p:spPr>
          <a:xfrm>
            <a:off x="165100" y="188158"/>
            <a:ext cx="8717214" cy="608855"/>
          </a:xfrm>
          <a:prstGeom prst="rect">
            <a:avLst/>
          </a:prstGeom>
          <a:solidFill>
            <a:schemeClr val="bg1"/>
          </a:solidFill>
        </p:spPr>
        <p:txBody>
          <a:bodyPr vert="horz" lIns="457200" tIns="0" rIns="0" bIns="0" rtlCol="0" anchor="ctr" anchorCtr="0">
            <a:no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rgbClr val="006C92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comparisons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B336387-CDF5-CE41-83B1-0C126C93B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377683"/>
                  </p:ext>
                </p:extLst>
              </p:nvPr>
            </p:nvGraphicFramePr>
            <p:xfrm>
              <a:off x="402533" y="1178311"/>
              <a:ext cx="8190324" cy="24267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7581">
                      <a:extLst>
                        <a:ext uri="{9D8B030D-6E8A-4147-A177-3AD203B41FA5}">
                          <a16:colId xmlns:a16="http://schemas.microsoft.com/office/drawing/2014/main" val="3212422013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1658197168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3012962828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4205201868"/>
                        </a:ext>
                      </a:extLst>
                    </a:gridCol>
                  </a:tblGrid>
                  <a:tr h="633751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1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Age)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2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Pregnancy)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3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Pregnancy + Age)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2338334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solidFill>
                                <a:srgbClr val="464749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Y-intercept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46474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464749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rgbClr val="464749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dirty="0">
                              <a:solidFill>
                                <a:srgbClr val="464749"/>
                              </a:solidFill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97.08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102.01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267742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Age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688192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Pregnancy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-2.46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-7.47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6609143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6790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9B336387-CDF5-CE41-83B1-0C126C93BD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6377683"/>
                  </p:ext>
                </p:extLst>
              </p:nvPr>
            </p:nvGraphicFramePr>
            <p:xfrm>
              <a:off x="402533" y="1178311"/>
              <a:ext cx="8190324" cy="24267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47581">
                      <a:extLst>
                        <a:ext uri="{9D8B030D-6E8A-4147-A177-3AD203B41FA5}">
                          <a16:colId xmlns:a16="http://schemas.microsoft.com/office/drawing/2014/main" val="3212422013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1658197168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3012962828"/>
                        </a:ext>
                      </a:extLst>
                    </a:gridCol>
                    <a:gridCol w="2047581">
                      <a:extLst>
                        <a:ext uri="{9D8B030D-6E8A-4147-A177-3AD203B41FA5}">
                          <a16:colId xmlns:a16="http://schemas.microsoft.com/office/drawing/2014/main" val="4205201868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Parameters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1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Age)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2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Pregnancy)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Model 3</a:t>
                          </a:r>
                        </a:p>
                        <a:p>
                          <a:pPr algn="ctr"/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(Glucose ~ Pregnancy + Age)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72338334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595" t="-172857" r="-301190" b="-30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97.08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123.00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102.01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65267742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Age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0.76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0688192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Pregnancy coefficient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---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 -2.46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-7.47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6609143"/>
                      </a:ext>
                    </a:extLst>
                  </a:tr>
                  <a:tr h="423807"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R2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257129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-0.001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0.074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267906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03841-75B7-2D47-9696-03C7C5FF5022}"/>
                  </a:ext>
                </a:extLst>
              </p:cNvPr>
              <p:cNvSpPr txBox="1"/>
              <p:nvPr/>
            </p:nvSpPr>
            <p:spPr>
              <a:xfrm>
                <a:off x="402533" y="3709358"/>
                <a:ext cx="470077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1: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C603841-75B7-2D47-9696-03C7C5FF5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" y="3709358"/>
                <a:ext cx="4700774" cy="276999"/>
              </a:xfrm>
              <a:prstGeom prst="rect">
                <a:avLst/>
              </a:prstGeom>
              <a:blipFill>
                <a:blip r:embed="rId3"/>
                <a:stretch>
                  <a:fillRect l="-80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99200F-674E-D548-B062-AE164A4DCC9F}"/>
                  </a:ext>
                </a:extLst>
              </p:cNvPr>
              <p:cNvSpPr txBox="1"/>
              <p:nvPr/>
            </p:nvSpPr>
            <p:spPr>
              <a:xfrm>
                <a:off x="402533" y="4495442"/>
                <a:ext cx="77686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3: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𝐴𝑔𝑒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𝐴𝑔𝑒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𝑃𝑟𝑒𝑔𝑛𝑎𝑛𝑐𝑦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99200F-674E-D548-B062-AE164A4DC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" y="4495442"/>
                <a:ext cx="7768602" cy="276999"/>
              </a:xfrm>
              <a:prstGeom prst="rect">
                <a:avLst/>
              </a:prstGeom>
              <a:blipFill>
                <a:blip r:embed="rId4"/>
                <a:stretch>
                  <a:fillRect l="-1099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A04FA0-665E-AB43-A4E7-21E19C361E99}"/>
                  </a:ext>
                </a:extLst>
              </p:cNvPr>
              <p:cNvSpPr txBox="1"/>
              <p:nvPr/>
            </p:nvSpPr>
            <p:spPr>
              <a:xfrm>
                <a:off x="402533" y="4102400"/>
                <a:ext cx="61188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𝑀𝑜𝑑𝑒𝑙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2: 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𝐺𝑙𝑢𝑐𝑜𝑠𝑒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𝑃𝑟𝑒𝑔𝑛𝑎𝑛𝑐𝑦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BA04FA0-665E-AB43-A4E7-21E19C361E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33" y="4102400"/>
                <a:ext cx="6118855" cy="276999"/>
              </a:xfrm>
              <a:prstGeom prst="rect">
                <a:avLst/>
              </a:prstGeom>
              <a:blipFill>
                <a:blip r:embed="rId5"/>
                <a:stretch>
                  <a:fillRect l="-830" r="-415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E14A276-ECEC-400D-8A5A-B5452002A9B0}"/>
              </a:ext>
            </a:extLst>
          </p:cNvPr>
          <p:cNvSpPr/>
          <p:nvPr/>
        </p:nvSpPr>
        <p:spPr>
          <a:xfrm>
            <a:off x="6521388" y="2424536"/>
            <a:ext cx="729049" cy="725063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01DE1D-91B0-4991-A23A-C540AF299DCB}"/>
              </a:ext>
            </a:extLst>
          </p:cNvPr>
          <p:cNvSpPr/>
          <p:nvPr/>
        </p:nvSpPr>
        <p:spPr>
          <a:xfrm>
            <a:off x="4912720" y="4450148"/>
            <a:ext cx="2793177" cy="36758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49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Directed acyclic graph (DAG)—Example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B4A40-925B-E34D-A23C-FB3E04F754DA}"/>
              </a:ext>
            </a:extLst>
          </p:cNvPr>
          <p:cNvSpPr/>
          <p:nvPr/>
        </p:nvSpPr>
        <p:spPr>
          <a:xfrm>
            <a:off x="165100" y="4672980"/>
            <a:ext cx="8528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Tennant, et al. International Journal of Epidemiology. 2021:50(2):620-632.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95DAAE-1A17-5A42-A7CB-10F7D779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53" y="903592"/>
            <a:ext cx="7920507" cy="36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210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Controlling for confounding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64CB6BF-EB02-2649-BAE3-0115D6E1B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9" y="943582"/>
            <a:ext cx="7698707" cy="332335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29736EE-DC88-9E47-824D-46B2DC00B726}"/>
              </a:ext>
            </a:extLst>
          </p:cNvPr>
          <p:cNvSpPr/>
          <p:nvPr/>
        </p:nvSpPr>
        <p:spPr>
          <a:xfrm>
            <a:off x="434307" y="4643901"/>
            <a:ext cx="7797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www.explainxkcd.com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/wiki/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index.php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/2560:_Confounding_Variables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17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CB0D-7814-22E7-8622-DEBBA8D5C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98E24-F09C-9BC0-26DB-B87EDB001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method to address confounding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F2E69-4B04-E06B-DD7F-551E50C3BFDD}"/>
              </a:ext>
            </a:extLst>
          </p:cNvPr>
          <p:cNvSpPr txBox="1"/>
          <p:nvPr/>
        </p:nvSpPr>
        <p:spPr>
          <a:xfrm>
            <a:off x="165100" y="861482"/>
            <a:ext cx="81724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matching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Tutorial on propensity score matching methods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B7CAE-BE1D-B028-9CF6-4BE2D8F9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93" y="1849263"/>
            <a:ext cx="4297913" cy="29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18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1" y="1416303"/>
            <a:ext cx="41949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Regression Chapter: Learning Statistics with R (book)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Linear Regression in R tutorial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Propensity score matching in R tutorial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DAGitty</a:t>
            </a:r>
            <a:r>
              <a:rPr lang="en-US" dirty="0"/>
              <a:t> (draw Your own </a:t>
            </a:r>
            <a:r>
              <a:rPr lang="en-US" dirty="0" err="1"/>
              <a:t>dag</a:t>
            </a:r>
            <a:r>
              <a:rPr lang="en-US" dirty="0"/>
              <a:t> diagrams)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D018D6-9E51-0A44-AAD4-B74CAB67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310" y="915452"/>
            <a:ext cx="6544793" cy="349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9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err="1"/>
              <a:t>DAGitty</a:t>
            </a:r>
            <a:r>
              <a:rPr lang="en-US" dirty="0"/>
              <a:t> (draw Your own </a:t>
            </a:r>
            <a:r>
              <a:rPr lang="en-US" dirty="0" err="1"/>
              <a:t>dag</a:t>
            </a:r>
            <a:r>
              <a:rPr lang="en-US" dirty="0"/>
              <a:t> diagrams)—confounder ex.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EA1809-39D6-BC46-A71F-2B0CF06CCA9F}"/>
              </a:ext>
            </a:extLst>
          </p:cNvPr>
          <p:cNvSpPr/>
          <p:nvPr/>
        </p:nvSpPr>
        <p:spPr>
          <a:xfrm>
            <a:off x="165100" y="4528146"/>
            <a:ext cx="54670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en-US" sz="1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www.dagitty.net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F0A691-9F58-9244-A292-4CC96B555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12" y="1156176"/>
            <a:ext cx="7620936" cy="309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Types of biases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02474"/>
            <a:ext cx="86677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is any systematic error in an epidemiologic study that results in an incorrect estimate of the association between exposure and the health outcome.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Hawthorne effect</a:t>
            </a:r>
          </a:p>
        </p:txBody>
      </p:sp>
    </p:spTree>
    <p:extLst>
      <p:ext uri="{BB962C8B-B14F-4D97-AF65-F5344CB8AC3E}">
        <p14:creationId xmlns:p14="http://schemas.microsoft.com/office/powerpoint/2010/main" val="135159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/>
              <a:t>Types of biases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6A2EFF-3F31-4049-92A2-08D1CBDE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526" y="953916"/>
            <a:ext cx="5410748" cy="38847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86708D-D5F1-47C2-9FA5-0580F9A10034}"/>
              </a:ext>
            </a:extLst>
          </p:cNvPr>
          <p:cNvSpPr txBox="1"/>
          <p:nvPr/>
        </p:nvSpPr>
        <p:spPr>
          <a:xfrm>
            <a:off x="88900" y="4838699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1" dirty="0">
                <a:solidFill>
                  <a:schemeClr val="bg1"/>
                </a:solidFill>
                <a:effectLst/>
                <a:latin typeface="interface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 of Epidemiology &amp; Community Health 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interface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2004;</a:t>
            </a:r>
            <a:r>
              <a:rPr lang="en-US" sz="1100" b="1" i="0" dirty="0">
                <a:solidFill>
                  <a:schemeClr val="bg1"/>
                </a:solidFill>
                <a:effectLst/>
                <a:latin typeface="interface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58:</a:t>
            </a:r>
            <a:r>
              <a:rPr lang="en-US" sz="1100" b="0" i="0" dirty="0">
                <a:solidFill>
                  <a:schemeClr val="bg1"/>
                </a:solidFill>
                <a:effectLst/>
                <a:latin typeface="interfaceregula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635-641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0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types of bias, thus far…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DCFD5-5F4A-7545-BBD8-E3EF95D3BE67}"/>
              </a:ext>
            </a:extLst>
          </p:cNvPr>
          <p:cNvSpPr txBox="1"/>
          <p:nvPr/>
        </p:nvSpPr>
        <p:spPr>
          <a:xfrm>
            <a:off x="165100" y="902474"/>
            <a:ext cx="866775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Non-random sampling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Responder bias (Non-responder bias)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Berkson’s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bias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Measurement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Misclassification bias</a:t>
            </a:r>
          </a:p>
          <a:p>
            <a:pPr marL="742883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Hawthorne effect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Confounding</a:t>
            </a:r>
          </a:p>
        </p:txBody>
      </p:sp>
    </p:spTree>
    <p:extLst>
      <p:ext uri="{BB962C8B-B14F-4D97-AF65-F5344CB8AC3E}">
        <p14:creationId xmlns:p14="http://schemas.microsoft.com/office/powerpoint/2010/main" val="235136324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E3C980-C590-44A7-B970-BBC4E6ABA5CF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9653</TotalTime>
  <Words>1965</Words>
  <Application>Microsoft Macintosh PowerPoint</Application>
  <PresentationFormat>On-screen Show (16:9)</PresentationFormat>
  <Paragraphs>313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Arial Nova</vt:lpstr>
      <vt:lpstr>Calibri</vt:lpstr>
      <vt:lpstr>Calibri</vt:lpstr>
      <vt:lpstr>Cambria Math</vt:lpstr>
      <vt:lpstr>interfaceregular</vt:lpstr>
      <vt:lpstr>Segoe UI</vt:lpstr>
      <vt:lpstr>Title Slides</vt:lpstr>
      <vt:lpstr>Section Slides</vt:lpstr>
      <vt:lpstr>Content Slides</vt:lpstr>
      <vt:lpstr>Closing Slides</vt:lpstr>
      <vt:lpstr>PowerPoint Presentation</vt:lpstr>
      <vt:lpstr>objectives</vt:lpstr>
      <vt:lpstr>Directed acyclic graph (DAG)</vt:lpstr>
      <vt:lpstr>Directed acyclic graph (DAG)—Example </vt:lpstr>
      <vt:lpstr>DAGitty (draw Your own dag diagrams)</vt:lpstr>
      <vt:lpstr>DAGitty (draw Your own dag diagrams)—confounder ex.</vt:lpstr>
      <vt:lpstr>Types of biases (1)</vt:lpstr>
      <vt:lpstr>Types of biases (2)</vt:lpstr>
      <vt:lpstr>Three types of bias, thus far…</vt:lpstr>
      <vt:lpstr>confounder</vt:lpstr>
      <vt:lpstr>Study design methods to control for confounding</vt:lpstr>
      <vt:lpstr>Motivating example: simpson’s paradox</vt:lpstr>
      <vt:lpstr>Motivating example: Ice Cream and Sunburn</vt:lpstr>
      <vt:lpstr>Motivating example: down syndrome and birth order (1)</vt:lpstr>
      <vt:lpstr>Motivating example: down syndrome and birth order (2)</vt:lpstr>
      <vt:lpstr>Motivating example: down syndrome and birth order (3)</vt:lpstr>
      <vt:lpstr>Motivating example: down syndrome and birth order (4)</vt:lpstr>
      <vt:lpstr>Motivating example: down syndrome and birth order (5)</vt:lpstr>
      <vt:lpstr>Addressing confounding with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Controlling for confounding</vt:lpstr>
      <vt:lpstr>Another method to address confounding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523</cp:revision>
  <cp:lastPrinted>2015-03-25T16:12:35Z</cp:lastPrinted>
  <dcterms:created xsi:type="dcterms:W3CDTF">2016-05-16T17:59:33Z</dcterms:created>
  <dcterms:modified xsi:type="dcterms:W3CDTF">2025-04-27T03:47:51Z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